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75" r:id="rId2"/>
  </p:sldMasterIdLst>
  <p:notesMasterIdLst>
    <p:notesMasterId r:id="rId87"/>
  </p:notesMasterIdLst>
  <p:handoutMasterIdLst>
    <p:handoutMasterId r:id="rId88"/>
  </p:handoutMasterIdLst>
  <p:sldIdLst>
    <p:sldId id="256" r:id="rId3"/>
    <p:sldId id="298" r:id="rId4"/>
    <p:sldId id="366" r:id="rId5"/>
    <p:sldId id="367" r:id="rId6"/>
    <p:sldId id="301" r:id="rId7"/>
    <p:sldId id="302" r:id="rId8"/>
    <p:sldId id="303" r:id="rId9"/>
    <p:sldId id="368" r:id="rId10"/>
    <p:sldId id="305" r:id="rId11"/>
    <p:sldId id="306" r:id="rId12"/>
    <p:sldId id="307" r:id="rId13"/>
    <p:sldId id="379" r:id="rId14"/>
    <p:sldId id="309" r:id="rId15"/>
    <p:sldId id="310" r:id="rId16"/>
    <p:sldId id="380" r:id="rId17"/>
    <p:sldId id="312" r:id="rId18"/>
    <p:sldId id="314" r:id="rId19"/>
    <p:sldId id="386" r:id="rId20"/>
    <p:sldId id="316" r:id="rId21"/>
    <p:sldId id="388" r:id="rId22"/>
    <p:sldId id="318" r:id="rId23"/>
    <p:sldId id="319" r:id="rId24"/>
    <p:sldId id="320" r:id="rId25"/>
    <p:sldId id="321" r:id="rId26"/>
    <p:sldId id="322" r:id="rId27"/>
    <p:sldId id="389" r:id="rId28"/>
    <p:sldId id="324" r:id="rId29"/>
    <p:sldId id="325" r:id="rId30"/>
    <p:sldId id="390" r:id="rId31"/>
    <p:sldId id="327" r:id="rId32"/>
    <p:sldId id="328" r:id="rId33"/>
    <p:sldId id="329" r:id="rId34"/>
    <p:sldId id="330" r:id="rId35"/>
    <p:sldId id="331" r:id="rId36"/>
    <p:sldId id="391" r:id="rId37"/>
    <p:sldId id="333" r:id="rId38"/>
    <p:sldId id="334" r:id="rId39"/>
    <p:sldId id="399" r:id="rId40"/>
    <p:sldId id="336" r:id="rId41"/>
    <p:sldId id="400" r:id="rId42"/>
    <p:sldId id="403" r:id="rId43"/>
    <p:sldId id="339" r:id="rId44"/>
    <p:sldId id="340" r:id="rId45"/>
    <p:sldId id="407" r:id="rId46"/>
    <p:sldId id="408" r:id="rId47"/>
    <p:sldId id="409" r:id="rId48"/>
    <p:sldId id="410" r:id="rId49"/>
    <p:sldId id="343" r:id="rId50"/>
    <p:sldId id="344" r:id="rId51"/>
    <p:sldId id="411" r:id="rId52"/>
    <p:sldId id="346" r:id="rId53"/>
    <p:sldId id="347" r:id="rId54"/>
    <p:sldId id="348" r:id="rId55"/>
    <p:sldId id="412" r:id="rId56"/>
    <p:sldId id="413" r:id="rId57"/>
    <p:sldId id="414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415" r:id="rId66"/>
    <p:sldId id="416" r:id="rId67"/>
    <p:sldId id="417" r:id="rId68"/>
    <p:sldId id="418" r:id="rId69"/>
    <p:sldId id="419" r:id="rId70"/>
    <p:sldId id="358" r:id="rId71"/>
    <p:sldId id="359" r:id="rId72"/>
    <p:sldId id="420" r:id="rId73"/>
    <p:sldId id="421" r:id="rId74"/>
    <p:sldId id="422" r:id="rId75"/>
    <p:sldId id="423" r:id="rId76"/>
    <p:sldId id="424" r:id="rId77"/>
    <p:sldId id="425" r:id="rId78"/>
    <p:sldId id="361" r:id="rId79"/>
    <p:sldId id="362" r:id="rId80"/>
    <p:sldId id="363" r:id="rId81"/>
    <p:sldId id="426" r:id="rId82"/>
    <p:sldId id="365" r:id="rId83"/>
    <p:sldId id="427" r:id="rId84"/>
    <p:sldId id="428" r:id="rId85"/>
    <p:sldId id="429" r:id="rId86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4698" autoAdjust="0"/>
  </p:normalViewPr>
  <p:slideViewPr>
    <p:cSldViewPr snapToGrid="0">
      <p:cViewPr varScale="1">
        <p:scale>
          <a:sx n="70" d="100"/>
          <a:sy n="70" d="100"/>
        </p:scale>
        <p:origin x="-582" y="-90"/>
      </p:cViewPr>
      <p:guideLst>
        <p:guide orient="horz" pos="1358"/>
        <p:guide orient="horz" pos="334"/>
        <p:guide orient="horz" pos="1030"/>
        <p:guide orient="horz" pos="766"/>
        <p:guide pos="107"/>
        <p:guide pos="2880"/>
        <p:guide pos="275"/>
        <p:guide pos="395"/>
        <p:guide pos="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31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6" charset="0"/>
              </a:defRPr>
            </a:lvl1pPr>
          </a:lstStyle>
          <a:p>
            <a:fld id="{7337130E-326A-4B17-BFC9-DD9739758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87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6" charset="0"/>
              </a:defRPr>
            </a:lvl1pPr>
          </a:lstStyle>
          <a:p>
            <a:fld id="{B0925AC7-4AEF-4400-AD51-D397D251E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35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62390E-F1E0-42DA-821C-D604783DDB8E}" type="slidenum">
              <a:rPr lang="en-US" altLang="en-US" sz="1200">
                <a:latin typeface="Times New Roman" pitchFamily="16" charset="0"/>
              </a:rPr>
              <a:pPr/>
              <a:t>1</a:t>
            </a:fld>
            <a:endParaRPr lang="en-US" altLang="en-US" sz="1200">
              <a:latin typeface="Times New Roman" pitchFamily="16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FD1FE57-6C26-45A4-A869-05287A8BFDEB}" type="slidenum">
              <a:rPr lang="en-US" altLang="en-US" sz="1200" b="0">
                <a:ea typeface="ヒラギノ角ゴ Pro W3" pitchFamily="84" charset="-128"/>
              </a:rPr>
              <a:pPr algn="r"/>
              <a:t>10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7E167B1-D480-4D38-88E9-A300DDA056A5}" type="slidenum">
              <a:rPr lang="en-US" altLang="en-US" sz="1200" b="0">
                <a:ea typeface="ヒラギノ角ゴ Pro W3" pitchFamily="84" charset="-128"/>
              </a:rPr>
              <a:pPr algn="r"/>
              <a:t>11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2D27FAF-1F8D-4790-B030-07DA6A5EB4EA}" type="slidenum">
              <a:rPr lang="en-US" altLang="en-US" sz="1200" b="0">
                <a:latin typeface="Times" pitchFamily="84" charset="0"/>
              </a:rPr>
              <a:pPr algn="r"/>
              <a:t>12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1.4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Form fits function in a hummingbird’s body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73CFD9A-F807-432C-BB32-75EEF36BC894}" type="slidenum">
              <a:rPr lang="en-US" altLang="en-US" sz="1200" b="0">
                <a:ea typeface="ヒラギノ角ゴ Pro W3" pitchFamily="84" charset="-128"/>
              </a:rPr>
              <a:pPr algn="r"/>
              <a:t>13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72E3A7B-DE4E-4818-81BB-2A71B0D6A4B9}" type="slidenum">
              <a:rPr lang="en-US" altLang="en-US" sz="1200" b="0">
                <a:ea typeface="ヒラギノ角ゴ Pro W3" pitchFamily="84" charset="-128"/>
              </a:rPr>
              <a:pPr algn="r"/>
              <a:t>14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EC30E28-F39D-4EEB-A50C-DEB1C881453A}" type="slidenum">
              <a:rPr lang="en-US" altLang="en-US" sz="1200" b="0">
                <a:latin typeface="Times" pitchFamily="84" charset="0"/>
              </a:rPr>
              <a:pPr algn="r"/>
              <a:t>15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1.5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Contrasting eukaryotic and prokaryotic cells in size and complexity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3CEA65F-DDCC-426B-837D-5088021F1F44}" type="slidenum">
              <a:rPr lang="en-US" altLang="en-US" sz="1200" b="0">
                <a:ea typeface="ヒラギノ角ゴ Pro W3" pitchFamily="84" charset="-128"/>
              </a:rPr>
              <a:pPr algn="r"/>
              <a:t>16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A549D36-A7EC-421F-9519-BFDDA7995123}" type="slidenum">
              <a:rPr lang="en-US" altLang="en-US" sz="1200" b="0">
                <a:ea typeface="ヒラギノ角ゴ Pro W3" pitchFamily="84" charset="-128"/>
              </a:rPr>
              <a:pPr algn="r"/>
              <a:t>17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6D2E5BB-24AC-44D9-BBD9-DE3D4552405E}" type="slidenum">
              <a:rPr lang="en-US" altLang="en-US" sz="1200" b="0">
                <a:latin typeface="Times" pitchFamily="84" charset="0"/>
              </a:rPr>
              <a:pPr algn="r"/>
              <a:t>18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1.7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Inherited DNA directs development of an organism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4235988-F9C6-45B2-BA23-438A305202E4}" type="slidenum">
              <a:rPr lang="en-US" altLang="en-US" sz="1200" b="0">
                <a:ea typeface="ヒラギノ角ゴ Pro W3" pitchFamily="84" charset="-128"/>
              </a:rPr>
              <a:pPr algn="r"/>
              <a:t>19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B37F8F3-9DF1-43DD-8A0C-D85E5D928BDF}" type="slidenum">
              <a:rPr lang="en-US" altLang="en-US" sz="1200" b="0">
                <a:ea typeface="ヒラギノ角ゴ Pro W3" pitchFamily="84" charset="-128"/>
              </a:rPr>
              <a:pPr algn="r"/>
              <a:t>2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CF5065D-02E1-4589-BBD9-EA1822E74486}" type="slidenum">
              <a:rPr lang="en-US" altLang="en-US" sz="1200" b="0">
                <a:latin typeface="Times" pitchFamily="84" charset="0"/>
              </a:rPr>
              <a:pPr algn="r"/>
              <a:t>20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1.8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DNA: The genetic material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9D08D3E-2F50-4FFD-BC50-B8CF65F1E226}" type="slidenum">
              <a:rPr lang="en-US" altLang="en-US" sz="1200" b="0">
                <a:ea typeface="ヒラギノ角ゴ Pro W3" pitchFamily="84" charset="-128"/>
              </a:rPr>
              <a:pPr algn="r"/>
              <a:t>21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950FEAD-747D-4B50-AE78-82A03379115C}" type="slidenum">
              <a:rPr lang="en-US" altLang="en-US" sz="1200" b="0">
                <a:ea typeface="ヒラギノ角ゴ Pro W3" pitchFamily="84" charset="-128"/>
              </a:rPr>
              <a:pPr algn="r"/>
              <a:t>22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9A034A7-69F0-4B08-AD1B-2B5F17CB605B}" type="slidenum">
              <a:rPr lang="en-US" altLang="en-US" sz="1200" b="0">
                <a:ea typeface="ヒラギノ角ゴ Pro W3" pitchFamily="84" charset="-128"/>
              </a:rPr>
              <a:pPr algn="r"/>
              <a:t>23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C1E3889-BDD2-44D1-B597-182E04EBC326}" type="slidenum">
              <a:rPr lang="en-US" altLang="en-US" sz="1200" b="0">
                <a:ea typeface="ヒラギノ角ゴ Pro W3" pitchFamily="84" charset="-128"/>
              </a:rPr>
              <a:pPr algn="r"/>
              <a:t>24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6B4BF64-ED40-4AEB-BDF7-FE15EAD49FF0}" type="slidenum">
              <a:rPr lang="en-US" altLang="en-US" sz="1200" b="0">
                <a:ea typeface="ヒラギノ角ゴ Pro W3" pitchFamily="84" charset="-128"/>
              </a:rPr>
              <a:pPr algn="r"/>
              <a:t>25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01891DE-76D6-4209-AD36-3FB37FC274C5}" type="slidenum">
              <a:rPr lang="en-US" altLang="en-US" sz="1200" b="0">
                <a:latin typeface="Times" pitchFamily="84" charset="0"/>
              </a:rPr>
              <a:pPr algn="r"/>
              <a:t>26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1.9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Energy flow and chemical cycling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808302F-7267-4176-8416-FAA789EE8D0E}" type="slidenum">
              <a:rPr lang="en-US" altLang="en-US" sz="1200" b="0">
                <a:ea typeface="ヒラギノ角ゴ Pro W3" pitchFamily="84" charset="-128"/>
              </a:rPr>
              <a:pPr algn="r"/>
              <a:t>27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718238B-0477-47A6-BD8F-F2E2DFD345CA}" type="slidenum">
              <a:rPr lang="en-US" altLang="en-US" sz="1200" b="0">
                <a:ea typeface="ヒラギノ角ゴ Pro W3" pitchFamily="84" charset="-128"/>
              </a:rPr>
              <a:pPr algn="r"/>
              <a:t>28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085A141-573F-4DFB-81C9-1EA9B38483E2}" type="slidenum">
              <a:rPr lang="en-US" altLang="en-US" sz="1200" b="0">
                <a:latin typeface="Times" pitchFamily="84" charset="0"/>
              </a:rPr>
              <a:pPr algn="r"/>
              <a:t>29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1.10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An interaction between species that benefits both participants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A915F42-9B73-4BEE-B80C-950299BE00F3}" type="slidenum">
              <a:rPr lang="en-US" altLang="en-US" sz="1200" b="0">
                <a:latin typeface="Times" pitchFamily="84" charset="0"/>
              </a:rPr>
              <a:pPr algn="r"/>
              <a:t>3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What can this beach mouse teach us about biology?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C83C5F6-59A2-477A-834B-FAE3B2559D18}" type="slidenum">
              <a:rPr lang="en-US" altLang="en-US" sz="1200" b="0">
                <a:ea typeface="ヒラギノ角ゴ Pro W3" pitchFamily="84" charset="-128"/>
              </a:rPr>
              <a:pPr algn="r"/>
              <a:t>30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AFBD3EE-E920-4E4F-825E-DAB815FB3666}" type="slidenum">
              <a:rPr lang="en-US" altLang="en-US" sz="1200" b="0">
                <a:ea typeface="ヒラギノ角ゴ Pro W3" pitchFamily="84" charset="-128"/>
              </a:rPr>
              <a:pPr algn="r"/>
              <a:t>31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9524D87-DE11-4C3A-8BA3-A15CA9D9A3D2}" type="slidenum">
              <a:rPr lang="en-US" altLang="en-US" sz="1200" b="0">
                <a:ea typeface="ヒラギノ角ゴ Pro W3" pitchFamily="84" charset="-128"/>
              </a:rPr>
              <a:pPr algn="r"/>
              <a:t>32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8C1A848-A225-42E6-891E-2D0A88C48B0E}" type="slidenum">
              <a:rPr lang="en-US" altLang="en-US" sz="1200" b="0">
                <a:ea typeface="ヒラギノ角ゴ Pro W3" pitchFamily="84" charset="-128"/>
              </a:rPr>
              <a:pPr algn="r"/>
              <a:t>33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3068DFE-5189-46A2-97E1-CE4504CC9877}" type="slidenum">
              <a:rPr lang="en-US" altLang="en-US" sz="1200" b="0">
                <a:ea typeface="ヒラギノ角ゴ Pro W3" pitchFamily="84" charset="-128"/>
              </a:rPr>
              <a:pPr algn="r"/>
              <a:t>34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ED86CFB-EED4-4760-A966-45C9F6837689}" type="slidenum">
              <a:rPr lang="en-US" altLang="en-US" sz="1200" b="0">
                <a:latin typeface="Times" pitchFamily="84" charset="0"/>
              </a:rPr>
              <a:pPr algn="r"/>
              <a:t>35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1.11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The three domains of life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0E47D7F-2E9C-40E1-A476-20871233BE0B}" type="slidenum">
              <a:rPr lang="en-US" altLang="en-US" sz="1200" b="0">
                <a:ea typeface="ヒラギノ角ゴ Pro W3" pitchFamily="84" charset="-128"/>
              </a:rPr>
              <a:pPr algn="r"/>
              <a:t>36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581044F-17E6-4118-B92C-531338D80C2A}" type="slidenum">
              <a:rPr lang="en-US" altLang="en-US" sz="1200" b="0">
                <a:ea typeface="ヒラギノ角ゴ Pro W3" pitchFamily="84" charset="-128"/>
              </a:rPr>
              <a:pPr algn="r"/>
              <a:t>37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968141-DF15-4A29-A8AB-59D4559EE5AA}" type="slidenum">
              <a:rPr lang="en-US" altLang="en-US" sz="1200" b="0">
                <a:latin typeface="Times" pitchFamily="84" charset="0"/>
              </a:rPr>
              <a:pPr algn="r"/>
              <a:t>38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1.12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Digging into the past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3EDF688-835F-43CF-9933-B153E4EC5B43}" type="slidenum">
              <a:rPr lang="en-US" altLang="en-US" sz="1200" b="0">
                <a:ea typeface="ヒラギノ角ゴ Pro W3" pitchFamily="84" charset="-128"/>
              </a:rPr>
              <a:pPr algn="r"/>
              <a:t>39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15BB575-6F63-441E-B2BA-5683B3C75683}" type="slidenum">
              <a:rPr lang="en-US" altLang="en-US" sz="1200" b="0">
                <a:latin typeface="Times" pitchFamily="84" charset="0"/>
              </a:rPr>
              <a:pPr algn="r"/>
              <a:t>4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1.2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An “inland” oldfield mouse (</a:t>
            </a:r>
            <a:r>
              <a:rPr lang="en-US" altLang="en-US" i="1" smtClean="0">
                <a:solidFill>
                  <a:srgbClr val="000000"/>
                </a:solidFill>
                <a:latin typeface="Times New Roman" pitchFamily="16" charset="0"/>
              </a:rPr>
              <a:t>Peromyscus polionotus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DD83438-DE86-4135-9AE5-8C5B4C4227C7}" type="slidenum">
              <a:rPr lang="en-US" altLang="en-US" sz="1200" b="0">
                <a:latin typeface="Times" pitchFamily="84" charset="0"/>
              </a:rPr>
              <a:pPr algn="r"/>
              <a:t>40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1.13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Charles Darwin in 1840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661A633-84BA-4F06-BA4F-363C2E298EC6}" type="slidenum">
              <a:rPr lang="en-US" altLang="en-US" sz="1200" b="0">
                <a:latin typeface="Times" pitchFamily="84" charset="0"/>
              </a:rPr>
              <a:pPr algn="r"/>
              <a:t>41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1.14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Unity and diversity among birds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A2C4404-C3E9-442A-8DDE-3324B83210DA}" type="slidenum">
              <a:rPr lang="en-US" altLang="en-US" sz="1200" b="0">
                <a:ea typeface="ヒラギノ角ゴ Pro W3" pitchFamily="84" charset="-128"/>
              </a:rPr>
              <a:pPr algn="r"/>
              <a:t>42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1E95961-9AEE-481C-BE9D-35CDC110D67E}" type="slidenum">
              <a:rPr lang="en-US" altLang="en-US" sz="1200" b="0">
                <a:ea typeface="ヒラギノ角ゴ Pro W3" pitchFamily="84" charset="-128"/>
              </a:rPr>
              <a:pPr algn="r"/>
              <a:t>43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7408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1656A9F-8980-4B50-8067-108BDF03F3C4}" type="slidenum">
              <a:rPr lang="en-US" altLang="en-US" sz="1200" b="0">
                <a:latin typeface="Times" pitchFamily="84" charset="0"/>
              </a:rPr>
              <a:pPr algn="r"/>
              <a:t>44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1.15-1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Natural selection (step 1)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C6FF438-1586-43E3-B0E2-2F9D4B6801EF}" type="slidenum">
              <a:rPr lang="en-US" altLang="en-US" sz="1200" b="0">
                <a:latin typeface="Times" pitchFamily="84" charset="0"/>
              </a:rPr>
              <a:pPr algn="r"/>
              <a:t>45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1.15-2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Natural selection (step 2)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1B3DBE3-40EC-4DA1-9C48-8D93671571B6}" type="slidenum">
              <a:rPr lang="en-US" altLang="en-US" sz="1200" b="0">
                <a:latin typeface="Times" pitchFamily="84" charset="0"/>
              </a:rPr>
              <a:pPr algn="r"/>
              <a:t>46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1.15-3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Natural selection (step 3)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7E89180-2A94-4A7A-BA39-3A0862D084B8}" type="slidenum">
              <a:rPr lang="en-US" altLang="en-US" sz="1200" b="0">
                <a:latin typeface="Times" pitchFamily="84" charset="0"/>
              </a:rPr>
              <a:pPr algn="r"/>
              <a:t>47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1.15-4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Natural selection (step 4)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02759BB-CD71-46B8-B01F-9BBF878A5212}" type="slidenum">
              <a:rPr lang="en-US" altLang="en-US" sz="1200" b="0">
                <a:ea typeface="ヒラギノ角ゴ Pro W3" pitchFamily="84" charset="-128"/>
              </a:rPr>
              <a:pPr algn="r"/>
              <a:t>48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8637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B0726C4-A8D9-4F36-B21B-70FAF783532E}" type="slidenum">
              <a:rPr lang="en-US" altLang="en-US" sz="1200" b="0">
                <a:ea typeface="ヒラギノ角ゴ Pro W3" pitchFamily="84" charset="-128"/>
              </a:rPr>
              <a:pPr algn="r"/>
              <a:t>49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8842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D258B9C-0E47-42F7-A605-9BAD7DCD93A3}" type="slidenum">
              <a:rPr lang="en-US" altLang="en-US" sz="1200" b="0">
                <a:ea typeface="ヒラギノ角ゴ Pro W3" pitchFamily="84" charset="-128"/>
              </a:rPr>
              <a:pPr algn="r"/>
              <a:t>5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D36AC11-EA74-4B6F-9A4F-77B99472A33F}" type="slidenum">
              <a:rPr lang="en-US" altLang="en-US" sz="1200" b="0">
                <a:latin typeface="Times" pitchFamily="84" charset="0"/>
              </a:rPr>
              <a:pPr algn="r"/>
              <a:t>50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1.16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Descent with modification: finches on the Galápagos Islands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F849A26-7D69-43B6-B58F-EF9C4CEBC07E}" type="slidenum">
              <a:rPr lang="en-US" altLang="en-US" sz="1200" b="0">
                <a:ea typeface="ヒラギノ角ゴ Pro W3" pitchFamily="84" charset="-128"/>
              </a:rPr>
              <a:pPr algn="r"/>
              <a:t>51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9251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F2998FD-B392-436E-BD35-88B9037BD6FA}" type="slidenum">
              <a:rPr lang="en-US" altLang="en-US" sz="1200" b="0">
                <a:ea typeface="ヒラギノ角ゴ Pro W3" pitchFamily="84" charset="-128"/>
              </a:rPr>
              <a:pPr algn="r"/>
              <a:t>52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945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C28F27A-B5AB-4360-B0F9-05266EFB8B9F}" type="slidenum">
              <a:rPr lang="en-US" altLang="en-US" sz="1200" b="0">
                <a:ea typeface="ヒラギノ角ゴ Pro W3" pitchFamily="84" charset="-128"/>
              </a:rPr>
              <a:pPr algn="r"/>
              <a:t>53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9661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02F951A-E1D1-4F8C-80EF-EC95C6813B4E}" type="slidenum">
              <a:rPr lang="en-US" altLang="en-US" sz="1200" b="0">
                <a:latin typeface="Times" pitchFamily="84" charset="0"/>
              </a:rPr>
              <a:pPr algn="r"/>
              <a:t>54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1.17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Jane Goodall collecting qualitative data on chimpanzee behavior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E80C273-88D3-4C6A-8FFD-516EAC1FAFF9}" type="slidenum">
              <a:rPr lang="en-US" altLang="en-US" sz="1200" b="0">
                <a:latin typeface="Times" pitchFamily="84" charset="0"/>
              </a:rPr>
              <a:pPr algn="r"/>
              <a:t>55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1.17a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Jane Goodall collecting qualitative data on chimpanzee behavior (part 1: photo)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8E5725E-9A1D-43D8-B0F6-4D1C0CD1B7AD}" type="slidenum">
              <a:rPr lang="en-US" altLang="en-US" sz="1200" b="0">
                <a:latin typeface="Times" pitchFamily="84" charset="0"/>
              </a:rPr>
              <a:pPr algn="r"/>
              <a:t>56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1.17b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Jane Goodall collecting qualitative data on chimpanzee behavior (part 2: notebook)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3269962-E8F3-42ED-9E3A-F5FEF1C23667}" type="slidenum">
              <a:rPr lang="en-US" altLang="en-US" sz="1200" b="0">
                <a:ea typeface="ヒラギノ角ゴ Pro W3" pitchFamily="84" charset="-128"/>
              </a:rPr>
              <a:pPr algn="r"/>
              <a:t>57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048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B83E177-F513-4955-9910-D4775474EA0F}" type="slidenum">
              <a:rPr lang="en-US" altLang="en-US" sz="1200" b="0">
                <a:ea typeface="ヒラギノ角ゴ Pro W3" pitchFamily="84" charset="-128"/>
              </a:rPr>
              <a:pPr algn="r"/>
              <a:t>58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0685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48FBECB-76DD-4F97-BBD2-6FC4EC7E6C5B}" type="slidenum">
              <a:rPr lang="en-US" altLang="en-US" sz="1200" b="0">
                <a:ea typeface="ヒラギノ角ゴ Pro W3" pitchFamily="84" charset="-128"/>
              </a:rPr>
              <a:pPr algn="r"/>
              <a:t>59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0890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79C584A-3C6C-4706-92B5-2A0CBCFB041D}" type="slidenum">
              <a:rPr lang="en-US" altLang="en-US" sz="1200" b="0">
                <a:ea typeface="ヒラギノ角ゴ Pro W3" pitchFamily="84" charset="-128"/>
              </a:rPr>
              <a:pPr algn="r"/>
              <a:t>6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7B9C427-5A51-4460-B4B4-1A07F7EE21F9}" type="slidenum">
              <a:rPr lang="en-US" altLang="en-US" sz="1200" b="0">
                <a:ea typeface="ヒラギノ角ゴ Pro W3" pitchFamily="84" charset="-128"/>
              </a:rPr>
              <a:pPr algn="r"/>
              <a:t>60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109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66FC9C7-1EAE-4CD5-972E-CF27407E2C19}" type="slidenum">
              <a:rPr lang="en-US" altLang="en-US" sz="1200" b="0">
                <a:ea typeface="ヒラギノ角ゴ Pro W3" pitchFamily="84" charset="-128"/>
              </a:rPr>
              <a:pPr algn="r"/>
              <a:t>61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2C6A2E1-7AEA-401E-970B-277FA54D0185}" type="slidenum">
              <a:rPr lang="en-US" altLang="en-US" sz="1200" b="0">
                <a:ea typeface="ヒラギノ角ゴ Pro W3" pitchFamily="84" charset="-128"/>
              </a:rPr>
              <a:pPr algn="r"/>
              <a:t>62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150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FCD7443-753D-4D53-AE2B-91C985B8CE04}" type="slidenum">
              <a:rPr lang="en-US" altLang="en-US" sz="1200" b="0">
                <a:ea typeface="ヒラギノ角ゴ Pro W3" pitchFamily="84" charset="-128"/>
              </a:rPr>
              <a:pPr algn="r"/>
              <a:t>63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1709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E40EFB-514E-47D8-B83B-825EF314987B}" type="slidenum">
              <a:rPr lang="en-US" altLang="en-US" sz="1200" b="0">
                <a:latin typeface="Times" pitchFamily="84" charset="0"/>
              </a:rPr>
              <a:pPr algn="r"/>
              <a:t>64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1.18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Different coloration in two beach and inland populations of </a:t>
            </a:r>
            <a:r>
              <a:rPr lang="en-US" altLang="en-US" i="1" smtClean="0">
                <a:solidFill>
                  <a:srgbClr val="000000"/>
                </a:solidFill>
                <a:latin typeface="Times New Roman" pitchFamily="16" charset="0"/>
              </a:rPr>
              <a:t>Peromyscus polionotus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F3CD13D-17EA-40DF-A6E1-1FEB04B0271B}" type="slidenum">
              <a:rPr lang="en-US" altLang="en-US" sz="1200" b="0">
                <a:latin typeface="Times" pitchFamily="84" charset="0"/>
              </a:rPr>
              <a:pPr algn="r"/>
              <a:t>65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1.18a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Different coloration in two beach and inland populations of </a:t>
            </a:r>
            <a:r>
              <a:rPr lang="en-US" altLang="en-US" i="1" smtClean="0">
                <a:solidFill>
                  <a:srgbClr val="000000"/>
                </a:solidFill>
                <a:latin typeface="Times New Roman" pitchFamily="16" charset="0"/>
              </a:rPr>
              <a:t>Peromyscus polionotus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 (part 1: beach mouse)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5CACA24-D5D2-44A2-9839-C5D9A27F6A9C}" type="slidenum">
              <a:rPr lang="en-US" altLang="en-US" sz="1200" b="0">
                <a:latin typeface="Times" pitchFamily="84" charset="0"/>
              </a:rPr>
              <a:pPr algn="r"/>
              <a:t>66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1.18b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Different coloration in two beach and inland populations of </a:t>
            </a:r>
            <a:r>
              <a:rPr lang="en-US" altLang="en-US" i="1" smtClean="0">
                <a:solidFill>
                  <a:srgbClr val="000000"/>
                </a:solidFill>
                <a:latin typeface="Times New Roman" pitchFamily="16" charset="0"/>
              </a:rPr>
              <a:t>Peromyscus polionotus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 (part 2: beach habitat)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78C25F2-21F2-4CB0-98AB-BA0978A2FC2E}" type="slidenum">
              <a:rPr lang="en-US" altLang="en-US" sz="1200" b="0">
                <a:latin typeface="Times" pitchFamily="84" charset="0"/>
              </a:rPr>
              <a:pPr algn="r"/>
              <a:t>67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1.18c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Different coloration in two beach and inland populations of </a:t>
            </a:r>
            <a:r>
              <a:rPr lang="en-US" altLang="en-US" i="1" smtClean="0">
                <a:solidFill>
                  <a:srgbClr val="000000"/>
                </a:solidFill>
                <a:latin typeface="Times New Roman" pitchFamily="16" charset="0"/>
              </a:rPr>
              <a:t>Peromyscus polionotus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 (part 3: inland habitat)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6224D33-A88C-4CFF-827B-7EDBAE0748AF}" type="slidenum">
              <a:rPr lang="en-US" altLang="en-US" sz="1200" b="0">
                <a:latin typeface="Times" pitchFamily="84" charset="0"/>
              </a:rPr>
              <a:pPr algn="r"/>
              <a:t>68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1.18d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Different coloration in two beach and inland populations of </a:t>
            </a:r>
            <a:r>
              <a:rPr lang="en-US" altLang="en-US" i="1" smtClean="0">
                <a:solidFill>
                  <a:srgbClr val="000000"/>
                </a:solidFill>
                <a:latin typeface="Times New Roman" pitchFamily="16" charset="0"/>
              </a:rPr>
              <a:t>Peromyscus polionotus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 (part 4: inland mouse)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F7E772E-BDE9-4BBF-A76B-1D61DB734131}" type="slidenum">
              <a:rPr lang="en-US" altLang="en-US" sz="1200" b="0">
                <a:ea typeface="ヒラギノ角ゴ Pro W3" pitchFamily="84" charset="-128"/>
              </a:rPr>
              <a:pPr algn="r"/>
              <a:t>69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2938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0003C55-30D6-41CE-AB4B-ED59DCCF8BFB}" type="slidenum">
              <a:rPr lang="en-US" altLang="en-US" sz="1200" b="0">
                <a:ea typeface="ヒラギノ角ゴ Pro W3" pitchFamily="84" charset="-128"/>
              </a:rPr>
              <a:pPr algn="r"/>
              <a:t>7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91C5E1E-947C-4DC0-B8FB-D29A7D3A2892}" type="slidenum">
              <a:rPr lang="en-US" altLang="en-US" sz="1200" b="0">
                <a:ea typeface="ヒラギノ角ゴ Pro W3" pitchFamily="84" charset="-128"/>
              </a:rPr>
              <a:pPr algn="r"/>
              <a:t>70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3142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64B8D93-C159-4FFE-93CC-1A816A503DF1}" type="slidenum">
              <a:rPr lang="en-US" altLang="en-US" sz="1200" b="0">
                <a:latin typeface="Times" pitchFamily="84" charset="0"/>
              </a:rPr>
              <a:pPr algn="r"/>
              <a:t>71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1.19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Inquiry: Does camouflage affect predation rates on two populations of mice?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01933C2-0D08-4D7C-8E67-6C3D1DAA4A19}" type="slidenum">
              <a:rPr lang="en-US" altLang="en-US" sz="1200" b="0">
                <a:latin typeface="Times" pitchFamily="84" charset="0"/>
              </a:rPr>
              <a:pPr algn="r"/>
              <a:t>72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1.19a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Inquiry: Does camouflage affect predation rates on two populations of mice? (part 1: graph)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2C782A3-CB81-41C2-B7EA-8034F1039A3D}" type="slidenum">
              <a:rPr lang="en-US" altLang="en-US" sz="1200" b="0">
                <a:latin typeface="Times" pitchFamily="84" charset="0"/>
              </a:rPr>
              <a:pPr algn="r"/>
              <a:t>73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1.19b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Inquiry: Does camouflage affect predation rates on two populations of mice? (part 2: camouflaged beach mouse)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C983012-139F-4583-9CDC-D92B20AE13BE}" type="slidenum">
              <a:rPr lang="en-US" altLang="en-US" sz="1200" b="0">
                <a:latin typeface="Times" pitchFamily="84" charset="0"/>
              </a:rPr>
              <a:pPr algn="r"/>
              <a:t>74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1.19c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Inquiry: Does camouflage affect predation rates on two populations of mice? (part 3: non-camouflaged beach mouse)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072C52D-27D7-476C-8BE2-522C3EDF5F0C}" type="slidenum">
              <a:rPr lang="en-US" altLang="en-US" sz="1200" b="0">
                <a:latin typeface="Times" pitchFamily="84" charset="0"/>
              </a:rPr>
              <a:pPr algn="r"/>
              <a:t>75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1.19d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Inquiry: Does camouflage affect predation rates on two populations of mice? (part 4: camouflaged inland mouse)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F427607-5250-4509-AEFB-34FF22171354}" type="slidenum">
              <a:rPr lang="en-US" altLang="en-US" sz="1200" b="0">
                <a:latin typeface="Times" pitchFamily="84" charset="0"/>
              </a:rPr>
              <a:pPr algn="r"/>
              <a:t>76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1.19e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Inquiry: Does camouflage affect predation rates on two populations of mice? (part 5: non-camouflaged inland mouse)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6C4A46D-FCE7-4BD8-A822-BD5160FB3FBA}" type="slidenum">
              <a:rPr lang="en-US" altLang="en-US" sz="1200" b="0">
                <a:ea typeface="ヒラギノ角ゴ Pro W3" pitchFamily="84" charset="-128"/>
              </a:rPr>
              <a:pPr algn="r"/>
              <a:t>77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457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D61C6F8-7ECB-453E-9A98-63A33AF5A620}" type="slidenum">
              <a:rPr lang="en-US" altLang="en-US" sz="1200" b="0">
                <a:ea typeface="ヒラギノ角ゴ Pro W3" pitchFamily="84" charset="-128"/>
              </a:rPr>
              <a:pPr algn="r"/>
              <a:t>78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4781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D7B4F55-5A27-4248-8CF0-AC6A6CBF843D}" type="slidenum">
              <a:rPr lang="en-US" altLang="en-US" sz="1200" b="0">
                <a:ea typeface="ヒラギノ角ゴ Pro W3" pitchFamily="84" charset="-128"/>
              </a:rPr>
              <a:pPr algn="r"/>
              <a:t>79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498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5241CE7-10AB-4753-AE3F-84168D2005CB}" type="slidenum">
              <a:rPr lang="en-US" altLang="en-US" sz="1200" b="0">
                <a:latin typeface="Times" pitchFamily="84" charset="0"/>
              </a:rPr>
              <a:pPr algn="r"/>
              <a:t>8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1.3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Exploring levels of biological organization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C30E43B-EB7C-4618-948E-1B1525A222CB}" type="slidenum">
              <a:rPr lang="en-US" altLang="en-US" sz="1200" b="0">
                <a:latin typeface="Times" pitchFamily="84" charset="0"/>
              </a:rPr>
              <a:pPr algn="r"/>
              <a:t>80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6" charset="0"/>
              </a:rPr>
              <a:t>Figure 1.20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Science as a social process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D2B3632-24B3-4D25-A0E9-72AD3B233E08}" type="slidenum">
              <a:rPr lang="en-US" altLang="en-US" sz="1200" b="0">
                <a:ea typeface="ヒラギノ角ゴ Pro W3" pitchFamily="84" charset="-128"/>
              </a:rPr>
              <a:pPr algn="r"/>
              <a:t>81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7643EAE-F276-4A90-B359-29AD768B57AC}" type="slidenum">
              <a:rPr lang="en-US" altLang="en-US" sz="1200" b="0">
                <a:latin typeface="Times" pitchFamily="84" charset="0"/>
              </a:rPr>
              <a:pPr algn="r"/>
              <a:t>82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560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1.UN01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Skills exercise: interpreting a pair of bar graphs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BADD659-7FF3-4158-8518-5852BFF6695A}" type="slidenum">
              <a:rPr lang="en-US" altLang="en-US" sz="1200" b="0">
                <a:latin typeface="Times" pitchFamily="84" charset="0"/>
              </a:rPr>
              <a:pPr algn="r"/>
              <a:t>83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58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1.UN02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Summary of key concepts: energy flow and chemical cycling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535B591-9217-4924-BC9F-94E1A14950EE}" type="slidenum">
              <a:rPr lang="en-US" altLang="en-US" sz="1200" b="0">
                <a:latin typeface="Times" pitchFamily="84" charset="0"/>
              </a:rPr>
              <a:pPr algn="r"/>
              <a:t>84</a:t>
            </a:fld>
            <a:endParaRPr lang="en-US" altLang="en-US" sz="1200" b="0">
              <a:latin typeface="Times" pitchFamily="84" charset="0"/>
            </a:endParaRPr>
          </a:p>
        </p:txBody>
      </p:sp>
      <p:sp>
        <p:nvSpPr>
          <p:cNvPr id="260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</a:rPr>
              <a:t>Figure 1.UN03 </a:t>
            </a:r>
            <a:r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t>Summary of key concepts: natural selection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E10775D-A8AC-49A3-B6F2-B3910DC4FDE6}" type="slidenum">
              <a:rPr lang="en-US" altLang="en-US" sz="1200" b="0">
                <a:ea typeface="ヒラギノ角ゴ Pro W3" pitchFamily="84" charset="-128"/>
              </a:rPr>
              <a:pPr algn="r"/>
              <a:t>9</a:t>
            </a:fld>
            <a:endParaRPr lang="en-US" altLang="en-US" sz="1200" b="0">
              <a:ea typeface="ヒラギノ角ゴ Pro W3" pitchFamily="8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URRY3800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2" b="26897"/>
          <a:stretch>
            <a:fillRect/>
          </a:stretch>
        </p:blipFill>
        <p:spPr bwMode="auto">
          <a:xfrm>
            <a:off x="0" y="1025525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7127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3000">
                <a:solidFill>
                  <a:srgbClr val="ABA49A"/>
                </a:solidFill>
                <a:latin typeface="Times New Roman" pitchFamily="16" charset="0"/>
                <a:cs typeface="Times New Roman" pitchFamily="16" charset="0"/>
              </a:rPr>
              <a:t>CAMPBELL</a:t>
            </a:r>
            <a:r>
              <a:rPr lang="en-US" altLang="en-US" sz="3200">
                <a:solidFill>
                  <a:srgbClr val="ABA49A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altLang="en-US" sz="2800">
                <a:solidFill>
                  <a:srgbClr val="ABA49A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altLang="en-US" sz="3400">
                <a:solidFill>
                  <a:srgbClr val="F6C932"/>
                </a:solidFill>
                <a:latin typeface="Times New Roman" pitchFamily="16" charset="0"/>
                <a:cs typeface="Times New Roman" pitchFamily="16" charset="0"/>
              </a:rPr>
              <a:t>BIOLOGY IN FOCUS</a:t>
            </a:r>
            <a:endParaRPr lang="en-US" altLang="en-US" sz="1200" b="0">
              <a:solidFill>
                <a:srgbClr val="F6C932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0">
                <a:solidFill>
                  <a:schemeClr val="bg1"/>
                </a:solidFill>
              </a:rPr>
              <a:t>     © 2014 Pearson Education, Inc.</a:t>
            </a:r>
            <a:endParaRPr lang="en-US" altLang="en-US" b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 userDrawn="1"/>
        </p:nvSpPr>
        <p:spPr bwMode="auto">
          <a:xfrm>
            <a:off x="0" y="614363"/>
            <a:ext cx="9144000" cy="422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 b="0">
                <a:solidFill>
                  <a:srgbClr val="ABA49A"/>
                </a:solidFill>
                <a:latin typeface="Times New Roman" pitchFamily="16" charset="0"/>
                <a:cs typeface="Times New Roman" pitchFamily="16" charset="0"/>
              </a:rPr>
              <a:t>Urry  •  Cain  •  Wasserman  •  Minorsky  •  Jackson  •  Reece</a:t>
            </a:r>
            <a:endParaRPr lang="en-US" altLang="en-US" sz="2000" b="0">
              <a:solidFill>
                <a:srgbClr val="ABA49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60338" y="5711825"/>
            <a:ext cx="441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Lecture Presentations by 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Kathleen Fitzpatrick and Nicole Tunbridge</a:t>
            </a:r>
          </a:p>
        </p:txBody>
      </p:sp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400425" y="190500"/>
            <a:ext cx="5667375" cy="1096963"/>
          </a:xfrm>
        </p:spPr>
        <p:txBody>
          <a:bodyPr rIns="0" anchor="ctr"/>
          <a:lstStyle>
            <a:lvl1pPr>
              <a:buFont typeface="Wingdings" charset="2"/>
              <a:buNone/>
              <a:defRPr sz="5100">
                <a:solidFill>
                  <a:srgbClr val="0060AF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14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8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39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8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4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4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1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981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9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6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4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06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4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279525"/>
            <a:ext cx="87757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0"/>
              <a:t>© 2014 Pearson Education, Inc.</a:t>
            </a:r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charset="0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98513" indent="-34131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charset="0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485900" indent="-339725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2176463" indent="-3476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charset="0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859088" indent="-3476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charset="0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8"/>
          <p:cNvSpPr txBox="1">
            <a:spLocks noChangeArrowheads="1"/>
          </p:cNvSpPr>
          <p:nvPr userDrawn="1"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0"/>
              <a:t>© 2014 Pearson Education, Inc.</a:t>
            </a:r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>
                <a:latin typeface="Tahoma" pitchFamily="84" charset="0"/>
              </a:rPr>
              <a:t>0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21447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b="0">
                <a:solidFill>
                  <a:srgbClr val="9D0016"/>
                </a:solidFill>
              </a:rPr>
              <a:t> 1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36875"/>
            <a:ext cx="5740400" cy="2093913"/>
          </a:xfrm>
        </p:spPr>
        <p:txBody>
          <a:bodyPr/>
          <a:lstStyle/>
          <a:p>
            <a:pPr marL="152400" indent="0" eaLnBrk="1" hangingPunct="1">
              <a:spcBef>
                <a:spcPct val="45000"/>
              </a:spcBef>
              <a:buFont typeface="Wingdings" charset="0"/>
              <a:buNone/>
            </a:pPr>
            <a:r>
              <a:rPr lang="en-US" altLang="en-US" sz="4400" smtClean="0">
                <a:solidFill>
                  <a:schemeClr val="bg1"/>
                </a:solidFill>
                <a:latin typeface="Times New Roman" pitchFamily="16" charset="0"/>
              </a:rPr>
              <a:t>Introduction: </a:t>
            </a:r>
            <a:br>
              <a:rPr lang="en-US" altLang="en-US" sz="4400" smtClean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en-US" altLang="en-US" sz="4400" smtClean="0">
                <a:solidFill>
                  <a:schemeClr val="bg1"/>
                </a:solidFill>
                <a:latin typeface="Times New Roman" pitchFamily="16" charset="0"/>
              </a:rPr>
              <a:t>Evolution and the Foundations of Biology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88400" cy="50006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Biologists today combine reductionism with </a:t>
            </a:r>
            <a:r>
              <a:rPr lang="en-US" altLang="en-US" b="1" smtClean="0"/>
              <a:t>systems biology</a:t>
            </a:r>
            <a:r>
              <a:rPr lang="en-US" altLang="en-US" smtClean="0"/>
              <a:t>, the exploration of a biological system by analyzing the interactions among its parts</a:t>
            </a:r>
          </a:p>
          <a:p>
            <a:pPr marL="292100" indent="-292100" eaLnBrk="1" hangingPunct="1"/>
            <a:r>
              <a:rPr lang="en-US" altLang="en-US" smtClean="0"/>
              <a:t>The systems approach poses questions such as</a:t>
            </a:r>
          </a:p>
          <a:p>
            <a:pPr marL="723900" lvl="1" indent="-254000" eaLnBrk="1" hangingPunct="1"/>
            <a:r>
              <a:rPr lang="en-US" altLang="en-US" sz="2800" smtClean="0"/>
              <a:t>How does a drug for blood pressure affect other organs?</a:t>
            </a:r>
          </a:p>
          <a:p>
            <a:pPr marL="723900" lvl="1" indent="-254000" eaLnBrk="1" hangingPunct="1"/>
            <a:r>
              <a:rPr lang="en-US" altLang="en-US" sz="2800" smtClean="0"/>
              <a:t>How does increasing 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alter the biosphere?</a:t>
            </a:r>
            <a:endParaRPr lang="en-US" altLang="en-US" sz="2300" b="1" smtClean="0"/>
          </a:p>
        </p:txBody>
      </p:sp>
      <p:sp>
        <p:nvSpPr>
          <p:cNvPr id="6656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i="1" smtClean="0"/>
              <a:t>Structure and Function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63000" cy="51784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At each level of the biological hierarchy we find a correlation between structure and function</a:t>
            </a:r>
          </a:p>
          <a:p>
            <a:pPr marL="292100" indent="-292100" eaLnBrk="1" hangingPunct="1"/>
            <a:r>
              <a:rPr lang="en-US" altLang="en-US" smtClean="0"/>
              <a:t>Analyzing a biological structure can give clues about what it does and how it works</a:t>
            </a:r>
          </a:p>
        </p:txBody>
      </p:sp>
      <p:sp>
        <p:nvSpPr>
          <p:cNvPr id="6861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1.4</a:t>
            </a:r>
          </a:p>
        </p:txBody>
      </p:sp>
      <p:pic>
        <p:nvPicPr>
          <p:cNvPr id="70659" name="Picture 3" descr="01_04FormFitsFunction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438275"/>
            <a:ext cx="664051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1600"/>
            <a:ext cx="8534400" cy="10668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i="1" smtClean="0">
                <a:cs typeface="Times New Roman" pitchFamily="16" charset="0"/>
              </a:rPr>
              <a:t>The Cell: An Organism’s Basic Unit of Structure and Function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49375"/>
            <a:ext cx="8737600" cy="50768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The cell is the smallest unit of life that can perform all the required activities</a:t>
            </a:r>
          </a:p>
          <a:p>
            <a:pPr marL="292100" indent="-292100" eaLnBrk="1" hangingPunct="1"/>
            <a:r>
              <a:rPr lang="en-US" altLang="en-US" smtClean="0"/>
              <a:t>All cells share certain characteristics, such as being enclosed by a membrane</a:t>
            </a:r>
          </a:p>
          <a:p>
            <a:pPr marL="292100" indent="-292100" eaLnBrk="1" hangingPunct="1"/>
            <a:r>
              <a:rPr lang="en-US" altLang="en-US" smtClean="0"/>
              <a:t>The two main forms of cells are prokaryotic and eukaryotic</a:t>
            </a: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915400" cy="50641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</a:t>
            </a:r>
            <a:r>
              <a:rPr lang="en-US" altLang="en-US" b="1" smtClean="0"/>
              <a:t>eukaryotic cell </a:t>
            </a:r>
            <a:r>
              <a:rPr lang="en-US" altLang="en-US" smtClean="0"/>
              <a:t>contains membrane-enclosed organelles, including a DNA-containing nucleus</a:t>
            </a:r>
          </a:p>
          <a:p>
            <a:pPr marL="292100" indent="-292100" eaLnBrk="1" hangingPunct="1"/>
            <a:r>
              <a:rPr lang="en-US" altLang="en-US" smtClean="0"/>
              <a:t>Some organelles, such as the chloroplast, are limited only to certain cell types, that is, those that carry out photosynthesis</a:t>
            </a:r>
          </a:p>
          <a:p>
            <a:pPr marL="292100" indent="-292100" eaLnBrk="1" hangingPunct="1"/>
            <a:r>
              <a:rPr lang="en-US" altLang="en-US" b="1" smtClean="0"/>
              <a:t>Prokaryotic cells </a:t>
            </a:r>
            <a:r>
              <a:rPr lang="en-US" altLang="en-US" smtClean="0"/>
              <a:t>lack a nucleus or other membrane-bound organelles and are generally smaller than eukaryotic cells</a:t>
            </a:r>
          </a:p>
        </p:txBody>
      </p:sp>
      <p:sp>
        <p:nvSpPr>
          <p:cNvPr id="7475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01_05_EukProkaryotic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1147763" y="136525"/>
            <a:ext cx="6846887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1.5</a:t>
            </a:r>
          </a:p>
        </p:txBody>
      </p:sp>
      <p:sp>
        <p:nvSpPr>
          <p:cNvPr id="76804" name="Text Box 31"/>
          <p:cNvSpPr txBox="1">
            <a:spLocks noChangeArrowheads="1"/>
          </p:cNvSpPr>
          <p:nvPr/>
        </p:nvSpPr>
        <p:spPr bwMode="auto">
          <a:xfrm>
            <a:off x="1579563" y="487363"/>
            <a:ext cx="1631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Eukaryotic cell</a:t>
            </a:r>
          </a:p>
        </p:txBody>
      </p:sp>
      <p:sp>
        <p:nvSpPr>
          <p:cNvPr id="76805" name="Text Box 31"/>
          <p:cNvSpPr txBox="1">
            <a:spLocks noChangeArrowheads="1"/>
          </p:cNvSpPr>
          <p:nvPr/>
        </p:nvSpPr>
        <p:spPr bwMode="auto">
          <a:xfrm>
            <a:off x="1190625" y="1246188"/>
            <a:ext cx="1165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Membrane</a:t>
            </a:r>
          </a:p>
        </p:txBody>
      </p:sp>
      <p:sp>
        <p:nvSpPr>
          <p:cNvPr id="76806" name="Text Box 31"/>
          <p:cNvSpPr txBox="1">
            <a:spLocks noChangeArrowheads="1"/>
          </p:cNvSpPr>
          <p:nvPr/>
        </p:nvSpPr>
        <p:spPr bwMode="auto">
          <a:xfrm>
            <a:off x="1190625" y="1670050"/>
            <a:ext cx="1165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Cytoplasm</a:t>
            </a:r>
          </a:p>
        </p:txBody>
      </p:sp>
      <p:sp>
        <p:nvSpPr>
          <p:cNvPr id="76807" name="Text Box 31"/>
          <p:cNvSpPr txBox="1">
            <a:spLocks noChangeArrowheads="1"/>
          </p:cNvSpPr>
          <p:nvPr/>
        </p:nvSpPr>
        <p:spPr bwMode="auto">
          <a:xfrm>
            <a:off x="1193800" y="6034088"/>
            <a:ext cx="2209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Membrane-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enclosed organelles</a:t>
            </a:r>
          </a:p>
        </p:txBody>
      </p:sp>
      <p:sp>
        <p:nvSpPr>
          <p:cNvPr id="76808" name="Text Box 31"/>
          <p:cNvSpPr txBox="1">
            <a:spLocks noChangeArrowheads="1"/>
          </p:cNvSpPr>
          <p:nvPr/>
        </p:nvSpPr>
        <p:spPr bwMode="auto">
          <a:xfrm>
            <a:off x="5681663" y="1117600"/>
            <a:ext cx="1165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Membrane</a:t>
            </a:r>
          </a:p>
        </p:txBody>
      </p:sp>
      <p:sp>
        <p:nvSpPr>
          <p:cNvPr id="76809" name="Text Box 31"/>
          <p:cNvSpPr txBox="1">
            <a:spLocks noChangeArrowheads="1"/>
          </p:cNvSpPr>
          <p:nvPr/>
        </p:nvSpPr>
        <p:spPr bwMode="auto">
          <a:xfrm>
            <a:off x="6246813" y="158750"/>
            <a:ext cx="170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Prokaryotic cell</a:t>
            </a:r>
          </a:p>
        </p:txBody>
      </p:sp>
      <p:sp>
        <p:nvSpPr>
          <p:cNvPr id="76810" name="Text Box 31"/>
          <p:cNvSpPr txBox="1">
            <a:spLocks noChangeArrowheads="1"/>
          </p:cNvSpPr>
          <p:nvPr/>
        </p:nvSpPr>
        <p:spPr bwMode="auto">
          <a:xfrm>
            <a:off x="5119688" y="509588"/>
            <a:ext cx="1362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DNA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(no nucleus)</a:t>
            </a:r>
          </a:p>
        </p:txBody>
      </p:sp>
      <p:sp>
        <p:nvSpPr>
          <p:cNvPr id="76811" name="Text Box 31"/>
          <p:cNvSpPr txBox="1">
            <a:spLocks noChangeArrowheads="1"/>
          </p:cNvSpPr>
          <p:nvPr/>
        </p:nvSpPr>
        <p:spPr bwMode="auto">
          <a:xfrm>
            <a:off x="4891088" y="6026150"/>
            <a:ext cx="187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DNA (throughout 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nucleus)</a:t>
            </a:r>
          </a:p>
        </p:txBody>
      </p:sp>
      <p:sp>
        <p:nvSpPr>
          <p:cNvPr id="76812" name="Text Box 31"/>
          <p:cNvSpPr txBox="1">
            <a:spLocks noChangeArrowheads="1"/>
          </p:cNvSpPr>
          <p:nvPr/>
        </p:nvSpPr>
        <p:spPr bwMode="auto">
          <a:xfrm>
            <a:off x="6629400" y="4959350"/>
            <a:ext cx="1325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Nucleus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(membrane- 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enclosed)</a:t>
            </a:r>
          </a:p>
        </p:txBody>
      </p:sp>
      <p:sp>
        <p:nvSpPr>
          <p:cNvPr id="76813" name="Text Box 31"/>
          <p:cNvSpPr txBox="1">
            <a:spLocks noChangeArrowheads="1"/>
          </p:cNvSpPr>
          <p:nvPr/>
        </p:nvSpPr>
        <p:spPr bwMode="auto">
          <a:xfrm>
            <a:off x="7137400" y="6251575"/>
            <a:ext cx="5429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1 </a:t>
            </a:r>
            <a:r>
              <a:rPr lang="en-US" altLang="en-US" sz="1800">
                <a:sym typeface="Symbol" pitchFamily="84" charset="2"/>
              </a:rPr>
              <a:t></a:t>
            </a:r>
            <a:r>
              <a:rPr lang="en-US" altLang="en-US" sz="1800"/>
              <a:t>m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7099300" y="6143625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7696200" y="6143625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7099300" y="6207125"/>
            <a:ext cx="593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5226050" y="4003675"/>
            <a:ext cx="1381125" cy="1060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4108450" y="3457575"/>
            <a:ext cx="1279525" cy="25590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1938338" y="4514850"/>
            <a:ext cx="352425" cy="15128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1935163" y="4648200"/>
            <a:ext cx="635000" cy="13922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>
            <a:off x="1930400" y="5418138"/>
            <a:ext cx="742950" cy="622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 flipV="1">
            <a:off x="2408238" y="1384300"/>
            <a:ext cx="588962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flipH="1" flipV="1">
            <a:off x="2392363" y="1833563"/>
            <a:ext cx="528637" cy="1809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H="1">
            <a:off x="6523038" y="884238"/>
            <a:ext cx="5254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 flipH="1">
            <a:off x="6865938" y="1231900"/>
            <a:ext cx="1317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>
            <a:off x="6523038" y="884238"/>
            <a:ext cx="52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H="1">
            <a:off x="6865938" y="1231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flipH="1" flipV="1">
            <a:off x="2392363" y="1833563"/>
            <a:ext cx="528637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H="1">
            <a:off x="1938338" y="4511675"/>
            <a:ext cx="352425" cy="151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 flipH="1">
            <a:off x="1935163" y="4645025"/>
            <a:ext cx="635000" cy="139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 flipH="1">
            <a:off x="1930400" y="5414963"/>
            <a:ext cx="74295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5226050" y="4003675"/>
            <a:ext cx="1381125" cy="1060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4108450" y="3457575"/>
            <a:ext cx="1279525" cy="255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7757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>
                <a:cs typeface="Times New Roman" pitchFamily="16" charset="0"/>
              </a:rPr>
              <a:t>Theme: Life’s Processes Involve the Expression and Transmission of Genetic Information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39850"/>
            <a:ext cx="8775700" cy="487045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mtClean="0"/>
              <a:t>Chromosomes contain most of a cell’s</a:t>
            </a:r>
            <a:r>
              <a:rPr lang="en-US" altLang="ja-JP" smtClean="0">
                <a:ea typeface="ＭＳ Ｐゴシック" charset="-128"/>
              </a:rPr>
              <a:t> genetic material in the form of </a:t>
            </a:r>
            <a:r>
              <a:rPr lang="en-US" altLang="ja-JP" b="1" smtClean="0">
                <a:ea typeface="ＭＳ Ｐゴシック" charset="-128"/>
              </a:rPr>
              <a:t>DNA </a:t>
            </a:r>
            <a:r>
              <a:rPr lang="en-US" altLang="ja-JP" smtClean="0">
                <a:ea typeface="ＭＳ Ｐゴシック" charset="-128"/>
              </a:rPr>
              <a:t>(deoxyribonucleic acid)</a:t>
            </a:r>
          </a:p>
        </p:txBody>
      </p:sp>
      <p:sp>
        <p:nvSpPr>
          <p:cNvPr id="8294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38" y="2779949"/>
            <a:ext cx="66452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i="1" smtClean="0"/>
              <a:t>DNA Structure and Function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915400" cy="5251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DNA molecule holds hundreds or thousands of genes, each a stretch of DNA along the chromosome</a:t>
            </a:r>
          </a:p>
          <a:p>
            <a:pPr marL="292100" indent="-292100" eaLnBrk="1" hangingPunct="1"/>
            <a:r>
              <a:rPr lang="en-US" altLang="en-US" b="1" smtClean="0"/>
              <a:t>Genes </a:t>
            </a:r>
            <a:r>
              <a:rPr lang="en-US" altLang="en-US" smtClean="0"/>
              <a:t>are the units of inheritance that transmit information from parents to offspring</a:t>
            </a:r>
          </a:p>
          <a:p>
            <a:pPr marL="292100" indent="-292100" eaLnBrk="1" hangingPunct="1"/>
            <a:r>
              <a:rPr lang="en-US" altLang="en-US" smtClean="0"/>
              <a:t>As cells grow and divide, the genetic information encoded by DNA directs their development</a:t>
            </a:r>
          </a:p>
        </p:txBody>
      </p:sp>
      <p:sp>
        <p:nvSpPr>
          <p:cNvPr id="9114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01_07_DNADirectsDev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>
            <a:fillRect/>
          </a:stretch>
        </p:blipFill>
        <p:spPr bwMode="auto">
          <a:xfrm>
            <a:off x="382588" y="136525"/>
            <a:ext cx="8377237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solidFill>
                  <a:schemeClr val="tx1"/>
                </a:solidFill>
                <a:latin typeface="Arial" charset="0"/>
              </a:rPr>
              <a:t>Figure 1.7</a:t>
            </a:r>
          </a:p>
        </p:txBody>
      </p:sp>
      <p:sp>
        <p:nvSpPr>
          <p:cNvPr id="93188" name="Text Box 31"/>
          <p:cNvSpPr txBox="1">
            <a:spLocks noChangeArrowheads="1"/>
          </p:cNvSpPr>
          <p:nvPr/>
        </p:nvSpPr>
        <p:spPr bwMode="auto">
          <a:xfrm>
            <a:off x="1004888" y="544513"/>
            <a:ext cx="23034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/>
              <a:t>Nucleus with DNA</a:t>
            </a:r>
          </a:p>
        </p:txBody>
      </p:sp>
      <p:sp>
        <p:nvSpPr>
          <p:cNvPr id="93189" name="Text Box 31"/>
          <p:cNvSpPr txBox="1">
            <a:spLocks noChangeArrowheads="1"/>
          </p:cNvSpPr>
          <p:nvPr/>
        </p:nvSpPr>
        <p:spPr bwMode="auto">
          <a:xfrm>
            <a:off x="3279775" y="1122363"/>
            <a:ext cx="13065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/>
              <a:t>Sperm cell</a:t>
            </a:r>
          </a:p>
        </p:txBody>
      </p:sp>
      <p:sp>
        <p:nvSpPr>
          <p:cNvPr id="93190" name="Text Box 31"/>
          <p:cNvSpPr txBox="1">
            <a:spLocks noChangeArrowheads="1"/>
          </p:cNvSpPr>
          <p:nvPr/>
        </p:nvSpPr>
        <p:spPr bwMode="auto">
          <a:xfrm>
            <a:off x="530225" y="2708275"/>
            <a:ext cx="11350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/>
              <a:t>Egg cell</a:t>
            </a:r>
          </a:p>
        </p:txBody>
      </p:sp>
      <p:sp>
        <p:nvSpPr>
          <p:cNvPr id="93191" name="Text Box 31"/>
          <p:cNvSpPr txBox="1">
            <a:spLocks noChangeArrowheads="1"/>
          </p:cNvSpPr>
          <p:nvPr/>
        </p:nvSpPr>
        <p:spPr bwMode="auto">
          <a:xfrm>
            <a:off x="2625725" y="2192338"/>
            <a:ext cx="1387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/>
              <a:t>Fertilization</a:t>
            </a:r>
          </a:p>
        </p:txBody>
      </p:sp>
      <p:sp>
        <p:nvSpPr>
          <p:cNvPr id="93192" name="Text Box 31"/>
          <p:cNvSpPr txBox="1">
            <a:spLocks noChangeArrowheads="1"/>
          </p:cNvSpPr>
          <p:nvPr/>
        </p:nvSpPr>
        <p:spPr bwMode="auto">
          <a:xfrm>
            <a:off x="2146300" y="4024313"/>
            <a:ext cx="17605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Fertilized egg</a:t>
            </a:r>
          </a:p>
          <a:p>
            <a:pPr>
              <a:lnSpc>
                <a:spcPct val="95000"/>
              </a:lnSpc>
            </a:pPr>
            <a:r>
              <a:rPr lang="en-US" altLang="en-US" sz="1900"/>
              <a:t>with DNA from</a:t>
            </a:r>
          </a:p>
          <a:p>
            <a:pPr>
              <a:lnSpc>
                <a:spcPct val="95000"/>
              </a:lnSpc>
            </a:pPr>
            <a:r>
              <a:rPr lang="en-US" altLang="en-US" sz="1900"/>
              <a:t>both parents</a:t>
            </a:r>
          </a:p>
        </p:txBody>
      </p:sp>
      <p:sp>
        <p:nvSpPr>
          <p:cNvPr id="93193" name="Text Box 31"/>
          <p:cNvSpPr txBox="1">
            <a:spLocks noChangeArrowheads="1"/>
          </p:cNvSpPr>
          <p:nvPr/>
        </p:nvSpPr>
        <p:spPr bwMode="auto">
          <a:xfrm>
            <a:off x="4340225" y="4638675"/>
            <a:ext cx="176053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Embryo’s cells</a:t>
            </a:r>
          </a:p>
          <a:p>
            <a:pPr>
              <a:lnSpc>
                <a:spcPct val="95000"/>
              </a:lnSpc>
            </a:pPr>
            <a:r>
              <a:rPr lang="en-US" altLang="en-US" sz="1900"/>
              <a:t>with copies of</a:t>
            </a:r>
          </a:p>
          <a:p>
            <a:pPr>
              <a:lnSpc>
                <a:spcPct val="95000"/>
              </a:lnSpc>
            </a:pPr>
            <a:r>
              <a:rPr lang="en-US" altLang="en-US" sz="1900"/>
              <a:t> inherited DNA</a:t>
            </a:r>
          </a:p>
        </p:txBody>
      </p:sp>
      <p:sp>
        <p:nvSpPr>
          <p:cNvPr id="93194" name="Text Box 31"/>
          <p:cNvSpPr txBox="1">
            <a:spLocks noChangeArrowheads="1"/>
          </p:cNvSpPr>
          <p:nvPr/>
        </p:nvSpPr>
        <p:spPr bwMode="auto">
          <a:xfrm>
            <a:off x="6099175" y="5710238"/>
            <a:ext cx="2168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Offspring with</a:t>
            </a:r>
          </a:p>
          <a:p>
            <a:pPr>
              <a:lnSpc>
                <a:spcPct val="95000"/>
              </a:lnSpc>
            </a:pPr>
            <a:r>
              <a:rPr lang="en-US" altLang="en-US" sz="1900"/>
              <a:t>traits inherited </a:t>
            </a:r>
          </a:p>
          <a:p>
            <a:pPr>
              <a:lnSpc>
                <a:spcPct val="95000"/>
              </a:lnSpc>
            </a:pPr>
            <a:r>
              <a:rPr lang="en-US" altLang="en-US" sz="1900"/>
              <a:t>from both parents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2035175" y="812800"/>
            <a:ext cx="520700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813800" cy="5099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DNA molecule is made of two long chains (strands) arranged in a double helix</a:t>
            </a:r>
          </a:p>
          <a:p>
            <a:pPr marL="292100" indent="-292100" eaLnBrk="1" hangingPunct="1"/>
            <a:r>
              <a:rPr lang="en-US" altLang="en-US" smtClean="0"/>
              <a:t>Each link of a chain is one of four kinds of chemical building blocks called nucleotides and abbreviated A, T, C, and G</a:t>
            </a:r>
          </a:p>
        </p:txBody>
      </p:sp>
      <p:sp>
        <p:nvSpPr>
          <p:cNvPr id="9728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38125"/>
            <a:ext cx="7772400" cy="3587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mtClean="0"/>
              <a:t>Overview: Inquiring About Life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37600" cy="4954588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An organism’s</a:t>
            </a:r>
            <a:r>
              <a:rPr lang="en-US" altLang="ja-JP" smtClean="0">
                <a:ea typeface="ＭＳ Ｐゴシック" charset="-128"/>
              </a:rPr>
              <a:t> adaptations to its environment are the result of evolution</a:t>
            </a:r>
            <a:endParaRPr lang="en-US" altLang="ja-JP" smtClean="0">
              <a:latin typeface="Times" pitchFamily="84" charset="0"/>
              <a:ea typeface="ＭＳ Ｐゴシック" charset="-128"/>
            </a:endParaRPr>
          </a:p>
          <a:p>
            <a:pPr marL="723900" lvl="1" indent="-254000" eaLnBrk="1" hangingPunct="1"/>
            <a:r>
              <a:rPr lang="en-US" altLang="en-US" sz="2800" smtClean="0"/>
              <a:t>For example, a beach mouse’s light, dappled fur acts as camouflage, allowing the mouse to blend into its surroundings</a:t>
            </a:r>
          </a:p>
          <a:p>
            <a:pPr marL="723900" lvl="1" indent="-254000" eaLnBrk="1" hangingPunct="1"/>
            <a:r>
              <a:rPr lang="en-US" altLang="en-US" sz="2800" smtClean="0"/>
              <a:t>Inland mice of the same species are darker in color, matching their surroundings</a:t>
            </a:r>
          </a:p>
          <a:p>
            <a:pPr marL="292100" indent="-292100" eaLnBrk="1" hangingPunct="1"/>
            <a:r>
              <a:rPr lang="en-US" altLang="en-US" b="1" smtClean="0"/>
              <a:t>Evolution </a:t>
            </a:r>
            <a:r>
              <a:rPr lang="en-US" altLang="en-US" smtClean="0"/>
              <a:t>is the process of change that has transformed life on Earth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01_08DN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"/>
          <a:stretch>
            <a:fillRect/>
          </a:stretch>
        </p:blipFill>
        <p:spPr bwMode="auto">
          <a:xfrm>
            <a:off x="577850" y="136525"/>
            <a:ext cx="7986713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1.8</a:t>
            </a:r>
          </a:p>
        </p:txBody>
      </p:sp>
      <p:sp>
        <p:nvSpPr>
          <p:cNvPr id="99332" name="Text Box 31"/>
          <p:cNvSpPr txBox="1">
            <a:spLocks noChangeArrowheads="1"/>
          </p:cNvSpPr>
          <p:nvPr/>
        </p:nvSpPr>
        <p:spPr bwMode="auto">
          <a:xfrm>
            <a:off x="5937250" y="6267450"/>
            <a:ext cx="2932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(b) Single strand of DNA</a:t>
            </a:r>
          </a:p>
        </p:txBody>
      </p:sp>
      <p:sp>
        <p:nvSpPr>
          <p:cNvPr id="99333" name="Text Box 31"/>
          <p:cNvSpPr txBox="1">
            <a:spLocks noChangeArrowheads="1"/>
          </p:cNvSpPr>
          <p:nvPr/>
        </p:nvSpPr>
        <p:spPr bwMode="auto">
          <a:xfrm>
            <a:off x="3006725" y="6278563"/>
            <a:ext cx="24145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(a) DNA double helix</a:t>
            </a:r>
          </a:p>
        </p:txBody>
      </p:sp>
      <p:sp>
        <p:nvSpPr>
          <p:cNvPr id="99334" name="Text Box 31"/>
          <p:cNvSpPr txBox="1">
            <a:spLocks noChangeArrowheads="1"/>
          </p:cNvSpPr>
          <p:nvPr/>
        </p:nvSpPr>
        <p:spPr bwMode="auto">
          <a:xfrm>
            <a:off x="5783263" y="1181100"/>
            <a:ext cx="12795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Nucleotide</a:t>
            </a:r>
          </a:p>
        </p:txBody>
      </p:sp>
      <p:sp>
        <p:nvSpPr>
          <p:cNvPr id="99335" name="Text Box 31"/>
          <p:cNvSpPr txBox="1">
            <a:spLocks noChangeArrowheads="1"/>
          </p:cNvSpPr>
          <p:nvPr/>
        </p:nvSpPr>
        <p:spPr bwMode="auto">
          <a:xfrm>
            <a:off x="2290763" y="436563"/>
            <a:ext cx="9540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Nucleus</a:t>
            </a:r>
          </a:p>
        </p:txBody>
      </p:sp>
      <p:sp>
        <p:nvSpPr>
          <p:cNvPr id="99336" name="Text Box 31"/>
          <p:cNvSpPr txBox="1">
            <a:spLocks noChangeArrowheads="1"/>
          </p:cNvSpPr>
          <p:nvPr/>
        </p:nvSpPr>
        <p:spPr bwMode="auto">
          <a:xfrm>
            <a:off x="2282825" y="815975"/>
            <a:ext cx="5635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DNA</a:t>
            </a:r>
          </a:p>
        </p:txBody>
      </p:sp>
      <p:sp>
        <p:nvSpPr>
          <p:cNvPr id="99337" name="Text Box 31"/>
          <p:cNvSpPr txBox="1">
            <a:spLocks noChangeArrowheads="1"/>
          </p:cNvSpPr>
          <p:nvPr/>
        </p:nvSpPr>
        <p:spPr bwMode="auto">
          <a:xfrm>
            <a:off x="1089025" y="1693863"/>
            <a:ext cx="463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/>
              <a:t>Cell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1501775" y="574675"/>
            <a:ext cx="7493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1444625" y="936625"/>
            <a:ext cx="7969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AutoShape 12"/>
          <p:cNvSpPr>
            <a:spLocks/>
          </p:cNvSpPr>
          <p:nvPr/>
        </p:nvSpPr>
        <p:spPr bwMode="auto">
          <a:xfrm>
            <a:off x="7056438" y="1114425"/>
            <a:ext cx="169862" cy="425450"/>
          </a:xfrm>
          <a:prstGeom prst="leftBrace">
            <a:avLst>
              <a:gd name="adj1" fmla="val 392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99341" name="Text Box 31"/>
          <p:cNvSpPr txBox="1">
            <a:spLocks noChangeArrowheads="1"/>
          </p:cNvSpPr>
          <p:nvPr/>
        </p:nvSpPr>
        <p:spPr bwMode="auto">
          <a:xfrm>
            <a:off x="7635875" y="452438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99342" name="Text Box 31"/>
          <p:cNvSpPr txBox="1">
            <a:spLocks noChangeArrowheads="1"/>
          </p:cNvSpPr>
          <p:nvPr/>
        </p:nvSpPr>
        <p:spPr bwMode="auto">
          <a:xfrm>
            <a:off x="7639050" y="1681163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99343" name="Text Box 31"/>
          <p:cNvSpPr txBox="1">
            <a:spLocks noChangeArrowheads="1"/>
          </p:cNvSpPr>
          <p:nvPr/>
        </p:nvSpPr>
        <p:spPr bwMode="auto">
          <a:xfrm>
            <a:off x="7637463" y="2490788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99344" name="Text Box 31"/>
          <p:cNvSpPr txBox="1">
            <a:spLocks noChangeArrowheads="1"/>
          </p:cNvSpPr>
          <p:nvPr/>
        </p:nvSpPr>
        <p:spPr bwMode="auto">
          <a:xfrm>
            <a:off x="7635875" y="289560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C</a:t>
            </a:r>
          </a:p>
        </p:txBody>
      </p:sp>
      <p:sp>
        <p:nvSpPr>
          <p:cNvPr id="99345" name="Text Box 31"/>
          <p:cNvSpPr txBox="1">
            <a:spLocks noChangeArrowheads="1"/>
          </p:cNvSpPr>
          <p:nvPr/>
        </p:nvSpPr>
        <p:spPr bwMode="auto">
          <a:xfrm>
            <a:off x="7637463" y="862013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C</a:t>
            </a:r>
          </a:p>
        </p:txBody>
      </p:sp>
      <p:sp>
        <p:nvSpPr>
          <p:cNvPr id="99346" name="Text Box 31"/>
          <p:cNvSpPr txBox="1">
            <a:spLocks noChangeArrowheads="1"/>
          </p:cNvSpPr>
          <p:nvPr/>
        </p:nvSpPr>
        <p:spPr bwMode="auto">
          <a:xfrm>
            <a:off x="7661275" y="208280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T</a:t>
            </a:r>
          </a:p>
        </p:txBody>
      </p:sp>
      <p:sp>
        <p:nvSpPr>
          <p:cNvPr id="99347" name="Text Box 31"/>
          <p:cNvSpPr txBox="1">
            <a:spLocks noChangeArrowheads="1"/>
          </p:cNvSpPr>
          <p:nvPr/>
        </p:nvSpPr>
        <p:spPr bwMode="auto">
          <a:xfrm>
            <a:off x="7661275" y="1268413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T</a:t>
            </a:r>
          </a:p>
        </p:txBody>
      </p:sp>
      <p:sp>
        <p:nvSpPr>
          <p:cNvPr id="99348" name="Text Box 31"/>
          <p:cNvSpPr txBox="1">
            <a:spLocks noChangeArrowheads="1"/>
          </p:cNvSpPr>
          <p:nvPr/>
        </p:nvSpPr>
        <p:spPr bwMode="auto">
          <a:xfrm>
            <a:off x="7637463" y="5745163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99349" name="Text Box 31"/>
          <p:cNvSpPr txBox="1">
            <a:spLocks noChangeArrowheads="1"/>
          </p:cNvSpPr>
          <p:nvPr/>
        </p:nvSpPr>
        <p:spPr bwMode="auto">
          <a:xfrm>
            <a:off x="7634288" y="452120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99350" name="Text Box 31"/>
          <p:cNvSpPr txBox="1">
            <a:spLocks noChangeArrowheads="1"/>
          </p:cNvSpPr>
          <p:nvPr/>
        </p:nvSpPr>
        <p:spPr bwMode="auto">
          <a:xfrm>
            <a:off x="7637463" y="3303588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C</a:t>
            </a:r>
          </a:p>
        </p:txBody>
      </p:sp>
      <p:sp>
        <p:nvSpPr>
          <p:cNvPr id="99351" name="Text Box 31"/>
          <p:cNvSpPr txBox="1">
            <a:spLocks noChangeArrowheads="1"/>
          </p:cNvSpPr>
          <p:nvPr/>
        </p:nvSpPr>
        <p:spPr bwMode="auto">
          <a:xfrm>
            <a:off x="7658100" y="3709988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G</a:t>
            </a:r>
          </a:p>
        </p:txBody>
      </p:sp>
      <p:sp>
        <p:nvSpPr>
          <p:cNvPr id="99352" name="Text Box 31"/>
          <p:cNvSpPr txBox="1">
            <a:spLocks noChangeArrowheads="1"/>
          </p:cNvSpPr>
          <p:nvPr/>
        </p:nvSpPr>
        <p:spPr bwMode="auto">
          <a:xfrm>
            <a:off x="7656513" y="493077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G</a:t>
            </a:r>
          </a:p>
        </p:txBody>
      </p:sp>
      <p:sp>
        <p:nvSpPr>
          <p:cNvPr id="99353" name="Text Box 31"/>
          <p:cNvSpPr txBox="1">
            <a:spLocks noChangeArrowheads="1"/>
          </p:cNvSpPr>
          <p:nvPr/>
        </p:nvSpPr>
        <p:spPr bwMode="auto">
          <a:xfrm>
            <a:off x="7664450" y="534035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T</a:t>
            </a:r>
          </a:p>
        </p:txBody>
      </p:sp>
      <p:sp>
        <p:nvSpPr>
          <p:cNvPr id="99354" name="Text Box 31"/>
          <p:cNvSpPr txBox="1">
            <a:spLocks noChangeArrowheads="1"/>
          </p:cNvSpPr>
          <p:nvPr/>
        </p:nvSpPr>
        <p:spPr bwMode="auto">
          <a:xfrm>
            <a:off x="7664450" y="4116388"/>
            <a:ext cx="152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90000" cy="48196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DNA provides blueprints for making proteins, the major players in building and maintaining a cell</a:t>
            </a:r>
          </a:p>
          <a:p>
            <a:pPr marL="292100" indent="-292100" eaLnBrk="1" hangingPunct="1"/>
            <a:r>
              <a:rPr lang="en-US" altLang="en-US" smtClean="0"/>
              <a:t>Genes control protein production indirectly, using RNA as an intermediary</a:t>
            </a:r>
          </a:p>
          <a:p>
            <a:pPr marL="292100" indent="-292100" eaLnBrk="1" hangingPunct="1"/>
            <a:r>
              <a:rPr lang="en-US" altLang="en-US" b="1" smtClean="0"/>
              <a:t>Gene expression</a:t>
            </a:r>
            <a:r>
              <a:rPr lang="en-US" altLang="en-US" smtClean="0"/>
              <a:t> is the process of converting information from gene to cellular product</a:t>
            </a:r>
          </a:p>
        </p:txBody>
      </p:sp>
      <p:sp>
        <p:nvSpPr>
          <p:cNvPr id="10137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8991600" cy="503237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i="1" smtClean="0"/>
              <a:t>Genomics: Large-Scale Analysis of DNA Sequences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5713"/>
            <a:ext cx="8890000" cy="49593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An organism’s</a:t>
            </a:r>
            <a:r>
              <a:rPr lang="en-US" altLang="ja-JP" smtClean="0">
                <a:ea typeface="ＭＳ Ｐゴシック" charset="-128"/>
              </a:rPr>
              <a:t> </a:t>
            </a:r>
            <a:r>
              <a:rPr lang="en-US" altLang="ja-JP" b="1" smtClean="0">
                <a:ea typeface="ＭＳ Ｐゴシック" charset="-128"/>
              </a:rPr>
              <a:t>genome </a:t>
            </a:r>
            <a:r>
              <a:rPr lang="en-US" altLang="ja-JP" smtClean="0">
                <a:ea typeface="ＭＳ Ｐゴシック" charset="-128"/>
              </a:rPr>
              <a:t>is its entire set of genetic instructions</a:t>
            </a:r>
          </a:p>
          <a:p>
            <a:pPr marL="292100" indent="-292100" eaLnBrk="1" hangingPunct="1"/>
            <a:r>
              <a:rPr lang="en-US" altLang="en-US" smtClean="0"/>
              <a:t>The human genome and the genomes of many other organisms have been sequenced using DNA-sequencing machines</a:t>
            </a:r>
          </a:p>
          <a:p>
            <a:pPr marL="292100" indent="-292100" eaLnBrk="1" hangingPunct="1"/>
            <a:r>
              <a:rPr lang="en-US" altLang="en-US" b="1" smtClean="0"/>
              <a:t>Genomics</a:t>
            </a:r>
            <a:r>
              <a:rPr lang="en-US" altLang="en-US" smtClean="0"/>
              <a:t> is the study of sets of genes within and between species</a:t>
            </a:r>
          </a:p>
        </p:txBody>
      </p:sp>
      <p:sp>
        <p:nvSpPr>
          <p:cNvPr id="10342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63000" cy="51117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 smtClean="0"/>
              <a:t>“High-throughput” technology refers to tools that can analyze biological materials very rapidly</a:t>
            </a:r>
          </a:p>
          <a:p>
            <a:pPr marL="292100" indent="-292100" eaLnBrk="1" hangingPunct="1"/>
            <a:r>
              <a:rPr lang="en-US" altLang="en-US" b="1" dirty="0" smtClean="0"/>
              <a:t>Bioinformatics</a:t>
            </a:r>
            <a:r>
              <a:rPr lang="en-US" altLang="en-US" dirty="0" smtClean="0"/>
              <a:t> is the use of computational tools to store, organize, and analyze the huge volume of </a:t>
            </a:r>
            <a:r>
              <a:rPr lang="en-US" altLang="en-US" dirty="0" smtClean="0"/>
              <a:t>data</a:t>
            </a:r>
            <a:endParaRPr lang="en-US" altLang="en-US" dirty="0" smtClean="0"/>
          </a:p>
        </p:txBody>
      </p:sp>
      <p:sp>
        <p:nvSpPr>
          <p:cNvPr id="10547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15900"/>
            <a:ext cx="8661400" cy="8382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Theme: Life Requires the Transfer and Transformation of Energy and Matter</a:t>
            </a:r>
            <a:endParaRPr lang="en-US" altLang="en-US" i="1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7788"/>
            <a:ext cx="8872537" cy="5295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CA" altLang="en-US" smtClean="0"/>
              <a:t>Input of energy, mainly from the sun, and transformation of energy from one form to another make life possible</a:t>
            </a:r>
          </a:p>
          <a:p>
            <a:pPr marL="292100" indent="-292100" eaLnBrk="1" hangingPunct="1"/>
            <a:r>
              <a:rPr lang="en-US" altLang="en-US" smtClean="0"/>
              <a:t>Plants and other photosynthetic organisms convert the energy of sunlight into the chemical energy of sugars </a:t>
            </a:r>
          </a:p>
          <a:p>
            <a:pPr marL="292100" indent="-292100" eaLnBrk="1" hangingPunct="1"/>
            <a:r>
              <a:rPr lang="en-US" altLang="en-US" smtClean="0"/>
              <a:t>This chemical energy of these producers is then passed to consumers that feed on the producers</a:t>
            </a:r>
          </a:p>
        </p:txBody>
      </p:sp>
      <p:sp>
        <p:nvSpPr>
          <p:cNvPr id="107524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8888"/>
            <a:ext cx="8864600" cy="50165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CA" altLang="en-US" smtClean="0"/>
              <a:t>Energy flows through an ecosystem, generally entering as light and exiting as heat</a:t>
            </a:r>
          </a:p>
          <a:p>
            <a:pPr marL="292100" indent="-292100" eaLnBrk="1" hangingPunct="1"/>
            <a:r>
              <a:rPr lang="en-CA" altLang="en-US" smtClean="0"/>
              <a:t>Chemical elements are recycled within an ecosystem</a:t>
            </a:r>
            <a:endParaRPr lang="en-US" altLang="en-US" smtClean="0"/>
          </a:p>
        </p:txBody>
      </p:sp>
      <p:sp>
        <p:nvSpPr>
          <p:cNvPr id="10957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01_09EnergyFlowChem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 bwMode="auto">
          <a:xfrm>
            <a:off x="296863" y="415925"/>
            <a:ext cx="8548687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1.9</a:t>
            </a:r>
          </a:p>
        </p:txBody>
      </p:sp>
      <p:sp>
        <p:nvSpPr>
          <p:cNvPr id="111620" name="Text Box 31"/>
          <p:cNvSpPr txBox="1">
            <a:spLocks noChangeArrowheads="1"/>
          </p:cNvSpPr>
          <p:nvPr/>
        </p:nvSpPr>
        <p:spPr bwMode="auto">
          <a:xfrm>
            <a:off x="3741738" y="611188"/>
            <a:ext cx="13700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Energy flow</a:t>
            </a:r>
          </a:p>
        </p:txBody>
      </p:sp>
      <p:sp>
        <p:nvSpPr>
          <p:cNvPr id="111621" name="Text Box 31"/>
          <p:cNvSpPr txBox="1">
            <a:spLocks noChangeArrowheads="1"/>
          </p:cNvSpPr>
          <p:nvPr/>
        </p:nvSpPr>
        <p:spPr bwMode="auto">
          <a:xfrm>
            <a:off x="403225" y="3030538"/>
            <a:ext cx="7985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/>
              <a:t>Light</a:t>
            </a:r>
          </a:p>
          <a:p>
            <a:pPr algn="ctr">
              <a:lnSpc>
                <a:spcPct val="95000"/>
              </a:lnSpc>
            </a:pPr>
            <a:r>
              <a:rPr lang="en-US" altLang="en-US" sz="1800"/>
              <a:t>energy</a:t>
            </a:r>
          </a:p>
        </p:txBody>
      </p:sp>
      <p:sp>
        <p:nvSpPr>
          <p:cNvPr id="111622" name="Text Box 31"/>
          <p:cNvSpPr txBox="1">
            <a:spLocks noChangeArrowheads="1"/>
          </p:cNvSpPr>
          <p:nvPr/>
        </p:nvSpPr>
        <p:spPr bwMode="auto">
          <a:xfrm>
            <a:off x="2967038" y="3011488"/>
            <a:ext cx="10255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/>
              <a:t>Chemical</a:t>
            </a:r>
          </a:p>
          <a:p>
            <a:pPr algn="ctr">
              <a:lnSpc>
                <a:spcPct val="95000"/>
              </a:lnSpc>
            </a:pPr>
            <a:r>
              <a:rPr lang="en-US" altLang="en-US" sz="1800"/>
              <a:t>energy</a:t>
            </a:r>
          </a:p>
        </p:txBody>
      </p:sp>
      <p:sp>
        <p:nvSpPr>
          <p:cNvPr id="111623" name="Text Box 31"/>
          <p:cNvSpPr txBox="1">
            <a:spLocks noChangeArrowheads="1"/>
          </p:cNvSpPr>
          <p:nvPr/>
        </p:nvSpPr>
        <p:spPr bwMode="auto">
          <a:xfrm>
            <a:off x="3781425" y="5260975"/>
            <a:ext cx="10255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/>
              <a:t>Chemical</a:t>
            </a:r>
          </a:p>
          <a:p>
            <a:pPr algn="ctr">
              <a:lnSpc>
                <a:spcPct val="95000"/>
              </a:lnSpc>
            </a:pPr>
            <a:r>
              <a:rPr lang="en-US" altLang="en-US" sz="1800"/>
              <a:t>elements</a:t>
            </a:r>
          </a:p>
        </p:txBody>
      </p:sp>
      <p:sp>
        <p:nvSpPr>
          <p:cNvPr id="111624" name="Text Box 31"/>
          <p:cNvSpPr txBox="1">
            <a:spLocks noChangeArrowheads="1"/>
          </p:cNvSpPr>
          <p:nvPr/>
        </p:nvSpPr>
        <p:spPr bwMode="auto">
          <a:xfrm>
            <a:off x="7183438" y="1287463"/>
            <a:ext cx="16335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Chemicals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pass to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organisms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that eat plants.</a:t>
            </a:r>
          </a:p>
        </p:txBody>
      </p:sp>
      <p:sp>
        <p:nvSpPr>
          <p:cNvPr id="111625" name="Text Box 31"/>
          <p:cNvSpPr txBox="1">
            <a:spLocks noChangeArrowheads="1"/>
          </p:cNvSpPr>
          <p:nvPr/>
        </p:nvSpPr>
        <p:spPr bwMode="auto">
          <a:xfrm>
            <a:off x="7188200" y="5051425"/>
            <a:ext cx="1533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Decomposers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return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chemicals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to soil.</a:t>
            </a:r>
          </a:p>
        </p:txBody>
      </p:sp>
      <p:sp>
        <p:nvSpPr>
          <p:cNvPr id="111626" name="Text Box 31"/>
          <p:cNvSpPr txBox="1">
            <a:spLocks noChangeArrowheads="1"/>
          </p:cNvSpPr>
          <p:nvPr/>
        </p:nvSpPr>
        <p:spPr bwMode="auto">
          <a:xfrm>
            <a:off x="8104188" y="3176588"/>
            <a:ext cx="5445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>
                <a:solidFill>
                  <a:schemeClr val="bg1"/>
                </a:solidFill>
              </a:rPr>
              <a:t>Heat</a:t>
            </a:r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V="1">
            <a:off x="5326063" y="1447800"/>
            <a:ext cx="1819275" cy="155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6624638" y="4843463"/>
            <a:ext cx="53340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V="1">
            <a:off x="6680200" y="5176838"/>
            <a:ext cx="47466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30" name="Picture 14" descr="01_09Chemical_cyc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357313"/>
            <a:ext cx="19446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9916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Theme: Organisms Interact with Other Organisms and the Physical Environment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686800" cy="5072063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Every organism interacts with physical factors in its environment</a:t>
            </a:r>
          </a:p>
          <a:p>
            <a:pPr marL="292100" indent="-292100" eaLnBrk="1" hangingPunct="1"/>
            <a:r>
              <a:rPr lang="en-US" altLang="en-US" smtClean="0"/>
              <a:t>Both organisms and their environments are affected by the interactions between them</a:t>
            </a:r>
          </a:p>
          <a:p>
            <a:pPr marL="723900" lvl="1" indent="-254000" eaLnBrk="1" hangingPunct="1"/>
            <a:r>
              <a:rPr lang="en-US" altLang="en-US" smtClean="0"/>
              <a:t>For example, a tree takes up water and minerals from the soil and carbon dioxide from the air; the tree releases oxygen to the air, and roots help form soil</a:t>
            </a:r>
            <a:endParaRPr lang="en-US" altLang="en-US" sz="2300" smtClean="0"/>
          </a:p>
        </p:txBody>
      </p:sp>
      <p:sp>
        <p:nvSpPr>
          <p:cNvPr id="11366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37600" cy="5021263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Interactions between organisms include those that benefit both organisms and those in which both organisms are harmed</a:t>
            </a:r>
          </a:p>
          <a:p>
            <a:pPr marL="292100" indent="-292100" eaLnBrk="1" hangingPunct="1"/>
            <a:r>
              <a:rPr lang="en-US" altLang="en-US" smtClean="0"/>
              <a:t>Interactions affect individual organisms and the way that populations evolve over time</a:t>
            </a:r>
          </a:p>
        </p:txBody>
      </p:sp>
      <p:sp>
        <p:nvSpPr>
          <p:cNvPr id="11571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1.10</a:t>
            </a:r>
          </a:p>
        </p:txBody>
      </p:sp>
      <p:pic>
        <p:nvPicPr>
          <p:cNvPr id="117763" name="Picture 3" descr="01_10SpeciesInteraction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063625"/>
            <a:ext cx="69135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</a:t>
            </a:r>
          </a:p>
        </p:txBody>
      </p:sp>
      <p:pic>
        <p:nvPicPr>
          <p:cNvPr id="31747" name="Picture 3" descr="01_01BeachMous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3875"/>
            <a:ext cx="80978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119063"/>
            <a:ext cx="7772400" cy="5937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mtClean="0"/>
              <a:t>Evolution, the Core Theme of Biology	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636000" cy="49911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Evolution makes sense of everything we know about living organisms</a:t>
            </a:r>
          </a:p>
          <a:p>
            <a:pPr marL="292100" indent="-292100" eaLnBrk="1" hangingPunct="1"/>
            <a:r>
              <a:rPr lang="en-US" altLang="en-US" smtClean="0"/>
              <a:t>Evolution explains patterns of unity and diversity in living organisms</a:t>
            </a:r>
          </a:p>
          <a:p>
            <a:pPr marL="292100" indent="-292100" eaLnBrk="1" hangingPunct="1"/>
            <a:r>
              <a:rPr lang="en-US" altLang="en-US" smtClean="0"/>
              <a:t>Similar traits among organisms are explained by descent from common ancestors</a:t>
            </a:r>
          </a:p>
          <a:p>
            <a:pPr marL="292100" indent="-292100" eaLnBrk="1" hangingPunct="1"/>
            <a:r>
              <a:rPr lang="en-US" altLang="en-US" smtClean="0"/>
              <a:t>Differences among organisms are explained by the accumulation of heritable changes</a:t>
            </a:r>
          </a:p>
        </p:txBody>
      </p:sp>
      <p:sp>
        <p:nvSpPr>
          <p:cNvPr id="11981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8991600" cy="11303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Concept 1.2: The Core Theme: Evolution accounts for the unity and diversity of life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3025"/>
            <a:ext cx="8585200" cy="45021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The remarkably diverse forms of life on this planet arose by evolutionary processes</a:t>
            </a:r>
          </a:p>
        </p:txBody>
      </p:sp>
      <p:sp>
        <p:nvSpPr>
          <p:cNvPr id="121860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8699500" cy="935037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Classifying the Diversity of Life: The Three Domains of Life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826500" cy="4787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Humans group diverse items according to their similarities and relationships to each other</a:t>
            </a:r>
          </a:p>
          <a:p>
            <a:pPr marL="292100" indent="-292100" eaLnBrk="1" hangingPunct="1"/>
            <a:r>
              <a:rPr lang="en-US" altLang="en-US" smtClean="0"/>
              <a:t>Careful analysis of form and function has been used to classify life-forms</a:t>
            </a:r>
          </a:p>
          <a:p>
            <a:pPr marL="292100" indent="-292100" eaLnBrk="1" hangingPunct="1"/>
            <a:r>
              <a:rPr lang="en-US" altLang="en-US" smtClean="0"/>
              <a:t>Recently, new methods of assessing species relationships, especially comparisons of DNA sequences, have led to a reevaluation of larger groupings</a:t>
            </a:r>
          </a:p>
        </p:txBody>
      </p:sp>
      <p:sp>
        <p:nvSpPr>
          <p:cNvPr id="12390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50300" cy="49784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Biologists currently divide the kingdoms of life into three domains: Bacteria, Archaea, and Eukarya</a:t>
            </a:r>
          </a:p>
          <a:p>
            <a:pPr marL="292100" indent="-292100" eaLnBrk="1" hangingPunct="1"/>
            <a:r>
              <a:rPr lang="en-US" altLang="en-US" smtClean="0"/>
              <a:t>Domains</a:t>
            </a:r>
            <a:r>
              <a:rPr lang="en-US" altLang="en-US" b="1" smtClean="0"/>
              <a:t> Bacteria </a:t>
            </a:r>
            <a:r>
              <a:rPr lang="en-US" altLang="en-US" smtClean="0"/>
              <a:t>and </a:t>
            </a:r>
            <a:r>
              <a:rPr lang="en-US" altLang="en-US" b="1" smtClean="0"/>
              <a:t>Archaea </a:t>
            </a:r>
            <a:r>
              <a:rPr lang="en-US" altLang="en-US" smtClean="0"/>
              <a:t>are prokaryotes</a:t>
            </a:r>
          </a:p>
        </p:txBody>
      </p:sp>
      <p:sp>
        <p:nvSpPr>
          <p:cNvPr id="12595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602662" cy="5251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Domain </a:t>
            </a:r>
            <a:r>
              <a:rPr lang="en-US" altLang="en-US" b="1" smtClean="0"/>
              <a:t>Eukarya</a:t>
            </a:r>
            <a:r>
              <a:rPr lang="en-US" altLang="en-US" smtClean="0"/>
              <a:t> includes all eukaryotic organisms</a:t>
            </a:r>
          </a:p>
          <a:p>
            <a:pPr marL="292100" indent="-292100" eaLnBrk="1" hangingPunct="1"/>
            <a:r>
              <a:rPr lang="en-US" altLang="en-US" smtClean="0"/>
              <a:t>Domain Eukarya includes three multicellular kingdoms: Plantae, Fungi, and Animalia</a:t>
            </a:r>
          </a:p>
          <a:p>
            <a:pPr marL="723900" lvl="1" indent="-254000" eaLnBrk="1" hangingPunct="1"/>
            <a:r>
              <a:rPr lang="en-US" altLang="en-US" smtClean="0"/>
              <a:t>Plants produce their own food by photosynthesis</a:t>
            </a:r>
          </a:p>
          <a:p>
            <a:pPr marL="723900" lvl="1" indent="-254000" eaLnBrk="1" hangingPunct="1"/>
            <a:r>
              <a:rPr lang="en-US" altLang="en-US" smtClean="0"/>
              <a:t>Fungi absorb nutrients</a:t>
            </a:r>
          </a:p>
          <a:p>
            <a:pPr marL="723900" lvl="1" indent="-254000" eaLnBrk="1" hangingPunct="1"/>
            <a:r>
              <a:rPr lang="en-US" altLang="en-US" smtClean="0"/>
              <a:t>Animals ingest their food</a:t>
            </a:r>
            <a:endParaRPr lang="en-US" altLang="en-US" sz="2800" smtClean="0"/>
          </a:p>
        </p:txBody>
      </p:sp>
      <p:sp>
        <p:nvSpPr>
          <p:cNvPr id="12800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01_11_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"/>
          <a:stretch>
            <a:fillRect/>
          </a:stretch>
        </p:blipFill>
        <p:spPr bwMode="auto">
          <a:xfrm>
            <a:off x="296863" y="379413"/>
            <a:ext cx="854868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1.11</a:t>
            </a:r>
          </a:p>
        </p:txBody>
      </p:sp>
      <p:sp>
        <p:nvSpPr>
          <p:cNvPr id="130052" name="Text Box 31"/>
          <p:cNvSpPr txBox="1">
            <a:spLocks noChangeArrowheads="1"/>
          </p:cNvSpPr>
          <p:nvPr/>
        </p:nvSpPr>
        <p:spPr bwMode="auto">
          <a:xfrm>
            <a:off x="673100" y="6019800"/>
            <a:ext cx="1736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Kingdom Fungi</a:t>
            </a: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 rot="-5400000" flipH="1" flipV="1">
            <a:off x="422275" y="6072188"/>
            <a:ext cx="149225" cy="158750"/>
          </a:xfrm>
          <a:prstGeom prst="triangle">
            <a:avLst>
              <a:gd name="adj" fmla="val 50000"/>
            </a:avLst>
          </a:prstGeom>
          <a:solidFill>
            <a:srgbClr val="0093C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30054" name="Text Box 31"/>
          <p:cNvSpPr txBox="1">
            <a:spLocks noChangeArrowheads="1"/>
          </p:cNvSpPr>
          <p:nvPr/>
        </p:nvSpPr>
        <p:spPr bwMode="auto">
          <a:xfrm>
            <a:off x="355600" y="393700"/>
            <a:ext cx="22304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(a) Domain Bacteria</a:t>
            </a:r>
          </a:p>
        </p:txBody>
      </p:sp>
      <p:sp>
        <p:nvSpPr>
          <p:cNvPr id="130055" name="Text Box 31"/>
          <p:cNvSpPr txBox="1">
            <a:spLocks noChangeArrowheads="1"/>
          </p:cNvSpPr>
          <p:nvPr/>
        </p:nvSpPr>
        <p:spPr bwMode="auto">
          <a:xfrm>
            <a:off x="355600" y="2506663"/>
            <a:ext cx="22304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(c) Domain Eukarya</a:t>
            </a:r>
          </a:p>
        </p:txBody>
      </p:sp>
      <p:sp>
        <p:nvSpPr>
          <p:cNvPr id="130056" name="Text Box 31"/>
          <p:cNvSpPr txBox="1">
            <a:spLocks noChangeArrowheads="1"/>
          </p:cNvSpPr>
          <p:nvPr/>
        </p:nvSpPr>
        <p:spPr bwMode="auto">
          <a:xfrm>
            <a:off x="4700588" y="392113"/>
            <a:ext cx="22304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(b) Domain Archaea</a:t>
            </a:r>
          </a:p>
        </p:txBody>
      </p:sp>
      <p:sp>
        <p:nvSpPr>
          <p:cNvPr id="130057" name="Text Box 31"/>
          <p:cNvSpPr txBox="1">
            <a:spLocks noChangeArrowheads="1"/>
          </p:cNvSpPr>
          <p:nvPr/>
        </p:nvSpPr>
        <p:spPr bwMode="auto">
          <a:xfrm>
            <a:off x="615950" y="4754563"/>
            <a:ext cx="10112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Kingdom</a:t>
            </a:r>
          </a:p>
          <a:p>
            <a:r>
              <a:rPr lang="en-US" altLang="en-US" sz="1800"/>
              <a:t>Plantae</a:t>
            </a:r>
          </a:p>
        </p:txBody>
      </p:sp>
      <p:sp>
        <p:nvSpPr>
          <p:cNvPr id="130058" name="Text Box 31"/>
          <p:cNvSpPr txBox="1">
            <a:spLocks noChangeArrowheads="1"/>
          </p:cNvSpPr>
          <p:nvPr/>
        </p:nvSpPr>
        <p:spPr bwMode="auto">
          <a:xfrm>
            <a:off x="5233988" y="6018213"/>
            <a:ext cx="892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Protists</a:t>
            </a:r>
          </a:p>
        </p:txBody>
      </p:sp>
      <p:sp>
        <p:nvSpPr>
          <p:cNvPr id="130059" name="Text Box 31"/>
          <p:cNvSpPr txBox="1">
            <a:spLocks noChangeArrowheads="1"/>
          </p:cNvSpPr>
          <p:nvPr/>
        </p:nvSpPr>
        <p:spPr bwMode="auto">
          <a:xfrm>
            <a:off x="7158038" y="2838450"/>
            <a:ext cx="10207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800"/>
              <a:t>Kingdom</a:t>
            </a:r>
          </a:p>
          <a:p>
            <a:pPr algn="ctr"/>
            <a:r>
              <a:rPr lang="en-US" altLang="en-US" sz="1800"/>
              <a:t>Animalia</a:t>
            </a:r>
          </a:p>
        </p:txBody>
      </p:sp>
      <p:sp>
        <p:nvSpPr>
          <p:cNvPr id="130060" name="Text Box 31"/>
          <p:cNvSpPr txBox="1">
            <a:spLocks noChangeArrowheads="1"/>
          </p:cNvSpPr>
          <p:nvPr/>
        </p:nvSpPr>
        <p:spPr bwMode="auto">
          <a:xfrm>
            <a:off x="8101013" y="4059238"/>
            <a:ext cx="703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100 </a:t>
            </a:r>
            <a:r>
              <a:rPr lang="en-US" altLang="en-US" sz="1600">
                <a:sym typeface="Symbol" pitchFamily="84" charset="2"/>
              </a:rPr>
              <a:t></a:t>
            </a:r>
            <a:r>
              <a:rPr lang="en-US" altLang="en-US" sz="1600"/>
              <a:t>m</a:t>
            </a:r>
          </a:p>
        </p:txBody>
      </p:sp>
      <p:sp>
        <p:nvSpPr>
          <p:cNvPr id="130061" name="Text Box 31"/>
          <p:cNvSpPr txBox="1">
            <a:spLocks noChangeArrowheads="1"/>
          </p:cNvSpPr>
          <p:nvPr/>
        </p:nvSpPr>
        <p:spPr bwMode="auto">
          <a:xfrm rot="-5400000">
            <a:off x="7749381" y="1754982"/>
            <a:ext cx="500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2 </a:t>
            </a:r>
            <a:r>
              <a:rPr lang="en-US" altLang="en-US" sz="1600">
                <a:sym typeface="Symbol" pitchFamily="84" charset="2"/>
              </a:rPr>
              <a:t></a:t>
            </a:r>
            <a:r>
              <a:rPr lang="en-US" altLang="en-US" sz="1600"/>
              <a:t>m</a:t>
            </a:r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8110538" y="4318000"/>
            <a:ext cx="0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8778875" y="4318000"/>
            <a:ext cx="0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H="1">
            <a:off x="8110538" y="4356100"/>
            <a:ext cx="669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7832725" y="1527175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7832725" y="222250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7870825" y="1530350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31"/>
          <p:cNvSpPr txBox="1">
            <a:spLocks noChangeArrowheads="1"/>
          </p:cNvSpPr>
          <p:nvPr/>
        </p:nvSpPr>
        <p:spPr bwMode="auto">
          <a:xfrm rot="-5400000">
            <a:off x="3790156" y="1872457"/>
            <a:ext cx="500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2 </a:t>
            </a:r>
            <a:r>
              <a:rPr lang="en-US" altLang="en-US" sz="1600">
                <a:sym typeface="Symbol" pitchFamily="84" charset="2"/>
              </a:rPr>
              <a:t></a:t>
            </a:r>
            <a:r>
              <a:rPr lang="en-US" altLang="en-US" sz="1600"/>
              <a:t>m</a:t>
            </a:r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>
            <a:off x="3863975" y="175895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>
            <a:off x="3863975" y="2232025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3902075" y="1762125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AutoShape 24"/>
          <p:cNvSpPr>
            <a:spLocks noChangeArrowheads="1"/>
          </p:cNvSpPr>
          <p:nvPr/>
        </p:nvSpPr>
        <p:spPr bwMode="auto">
          <a:xfrm rot="10800000" flipH="1" flipV="1">
            <a:off x="374650" y="4811713"/>
            <a:ext cx="149225" cy="158750"/>
          </a:xfrm>
          <a:prstGeom prst="triangle">
            <a:avLst>
              <a:gd name="adj" fmla="val 50000"/>
            </a:avLst>
          </a:prstGeom>
          <a:solidFill>
            <a:srgbClr val="0093C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30073" name="AutoShape 25"/>
          <p:cNvSpPr>
            <a:spLocks noChangeArrowheads="1"/>
          </p:cNvSpPr>
          <p:nvPr/>
        </p:nvSpPr>
        <p:spPr bwMode="auto">
          <a:xfrm rot="-5400000" flipH="1" flipV="1">
            <a:off x="4987925" y="6069013"/>
            <a:ext cx="149225" cy="158750"/>
          </a:xfrm>
          <a:prstGeom prst="triangle">
            <a:avLst>
              <a:gd name="adj" fmla="val 50000"/>
            </a:avLst>
          </a:prstGeom>
          <a:solidFill>
            <a:srgbClr val="0093C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30074" name="AutoShape 26"/>
          <p:cNvSpPr>
            <a:spLocks noChangeArrowheads="1"/>
          </p:cNvSpPr>
          <p:nvPr/>
        </p:nvSpPr>
        <p:spPr bwMode="auto">
          <a:xfrm rot="5400000" flipH="1" flipV="1">
            <a:off x="6938962" y="2898776"/>
            <a:ext cx="149225" cy="158750"/>
          </a:xfrm>
          <a:prstGeom prst="triangle">
            <a:avLst>
              <a:gd name="adj" fmla="val 50000"/>
            </a:avLst>
          </a:prstGeom>
          <a:solidFill>
            <a:srgbClr val="0093C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157163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i="1" smtClean="0"/>
              <a:t>Unity in the Diversity of Life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63000" cy="48101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striking unity underlies the diversity of life</a:t>
            </a:r>
          </a:p>
          <a:p>
            <a:pPr marL="292100" indent="-292100" eaLnBrk="1" hangingPunct="1"/>
            <a:r>
              <a:rPr lang="en-US" altLang="en-US" smtClean="0"/>
              <a:t>For example, DNA is the universal genetic language common to all organisms</a:t>
            </a:r>
          </a:p>
          <a:p>
            <a:pPr marL="292100" indent="-292100" eaLnBrk="1" hangingPunct="1"/>
            <a:r>
              <a:rPr lang="en-US" altLang="en-US" smtClean="0"/>
              <a:t>Similarities between organisms are evident at all levels of the biological hierarchy</a:t>
            </a:r>
          </a:p>
        </p:txBody>
      </p:sp>
      <p:sp>
        <p:nvSpPr>
          <p:cNvPr id="14643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5344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Charles Darwin and the Theory of Natural Selection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39850"/>
            <a:ext cx="8826500" cy="41846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Fossils and other evidence document the evolution of life on Earth over billions of years</a:t>
            </a:r>
          </a:p>
        </p:txBody>
      </p:sp>
      <p:sp>
        <p:nvSpPr>
          <p:cNvPr id="148484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1.12</a:t>
            </a:r>
          </a:p>
        </p:txBody>
      </p:sp>
      <p:pic>
        <p:nvPicPr>
          <p:cNvPr id="150531" name="Picture 3" descr="01_12Paleontologist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36525"/>
            <a:ext cx="4992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801100" cy="53054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Charles Darwin published </a:t>
            </a:r>
            <a:r>
              <a:rPr lang="en-US" altLang="en-US" i="1" smtClean="0"/>
              <a:t>On the Origin of Species by Means of Natural Selection </a:t>
            </a:r>
            <a:r>
              <a:rPr lang="en-US" altLang="en-US" smtClean="0"/>
              <a:t>in 1859</a:t>
            </a:r>
          </a:p>
          <a:p>
            <a:pPr marL="292100" indent="-292100" eaLnBrk="1" hangingPunct="1"/>
            <a:r>
              <a:rPr lang="en-US" altLang="en-US" smtClean="0"/>
              <a:t>Darwin made two main points </a:t>
            </a:r>
          </a:p>
          <a:p>
            <a:pPr marL="723900" lvl="1" indent="-254000" eaLnBrk="1" hangingPunct="1"/>
            <a:r>
              <a:rPr lang="en-US" altLang="en-US" smtClean="0"/>
              <a:t>Species showed evidence of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descent with modification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from common ancestors</a:t>
            </a:r>
          </a:p>
          <a:p>
            <a:pPr marL="723900" lvl="1" indent="-254000" eaLnBrk="1" hangingPunct="1"/>
            <a:r>
              <a:rPr lang="en-US" altLang="en-US" smtClean="0"/>
              <a:t>Natural selection is the mechanism behind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descent with modification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altLang="ja-JP" smtClean="0">
              <a:ea typeface="ＭＳ Ｐゴシック" charset="-128"/>
            </a:endParaRPr>
          </a:p>
          <a:p>
            <a:pPr marL="292100" indent="-292100" eaLnBrk="1" hangingPunct="1"/>
            <a:r>
              <a:rPr lang="en-US" altLang="en-US" smtClean="0"/>
              <a:t>Darwin’s</a:t>
            </a:r>
            <a:r>
              <a:rPr lang="en-US" altLang="ja-JP" smtClean="0">
                <a:ea typeface="ＭＳ Ｐゴシック" charset="-128"/>
              </a:rPr>
              <a:t> theory captured the duality of unity and diversity</a:t>
            </a:r>
            <a:endParaRPr lang="en-US" altLang="en-US" smtClean="0"/>
          </a:p>
        </p:txBody>
      </p:sp>
      <p:sp>
        <p:nvSpPr>
          <p:cNvPr id="15257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_02InlandMous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66738"/>
            <a:ext cx="85486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1.13</a:t>
            </a:r>
          </a:p>
        </p:txBody>
      </p:sp>
      <p:pic>
        <p:nvPicPr>
          <p:cNvPr id="156675" name="Picture 3" descr="01_13_CharlesDarwin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"/>
          <a:stretch>
            <a:fillRect/>
          </a:stretch>
        </p:blipFill>
        <p:spPr bwMode="auto">
          <a:xfrm>
            <a:off x="1425575" y="666750"/>
            <a:ext cx="62928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01_14_UnityDiversit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>
            <a:fillRect/>
          </a:stretch>
        </p:blipFill>
        <p:spPr bwMode="auto">
          <a:xfrm>
            <a:off x="590550" y="136525"/>
            <a:ext cx="79629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1.14</a:t>
            </a:r>
          </a:p>
        </p:txBody>
      </p:sp>
      <p:sp>
        <p:nvSpPr>
          <p:cNvPr id="162820" name="Text Box 31"/>
          <p:cNvSpPr txBox="1">
            <a:spLocks noChangeArrowheads="1"/>
          </p:cNvSpPr>
          <p:nvPr/>
        </p:nvSpPr>
        <p:spPr bwMode="auto">
          <a:xfrm>
            <a:off x="3686175" y="6108700"/>
            <a:ext cx="3444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162821" name="Text Box 31"/>
          <p:cNvSpPr txBox="1">
            <a:spLocks noChangeArrowheads="1"/>
          </p:cNvSpPr>
          <p:nvPr/>
        </p:nvSpPr>
        <p:spPr bwMode="auto">
          <a:xfrm>
            <a:off x="3495675" y="282575"/>
            <a:ext cx="3444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162822" name="Text Box 31"/>
          <p:cNvSpPr txBox="1">
            <a:spLocks noChangeArrowheads="1"/>
          </p:cNvSpPr>
          <p:nvPr/>
        </p:nvSpPr>
        <p:spPr bwMode="auto">
          <a:xfrm>
            <a:off x="771525" y="1831975"/>
            <a:ext cx="3444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>
                <a:solidFill>
                  <a:schemeClr val="bg1"/>
                </a:solidFill>
              </a:rPr>
              <a:t>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80462" cy="5100638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Darwin observed that</a:t>
            </a:r>
          </a:p>
          <a:p>
            <a:pPr marL="723900" lvl="1" indent="-254000" eaLnBrk="1" hangingPunct="1"/>
            <a:r>
              <a:rPr lang="en-US" altLang="en-US" smtClean="0"/>
              <a:t>Individuals in a population vary in their traits, many of which are heritable</a:t>
            </a:r>
          </a:p>
          <a:p>
            <a:pPr marL="723900" lvl="1" indent="-254000" eaLnBrk="1" hangingPunct="1"/>
            <a:r>
              <a:rPr lang="en-US" altLang="en-US" smtClean="0"/>
              <a:t>More offspring are produced than survive, and competition is inevitable</a:t>
            </a:r>
          </a:p>
          <a:p>
            <a:pPr marL="723900" lvl="1" indent="-254000" eaLnBrk="1" hangingPunct="1"/>
            <a:r>
              <a:rPr lang="en-US" altLang="en-US" smtClean="0"/>
              <a:t>Species generally suit their environment</a:t>
            </a:r>
          </a:p>
        </p:txBody>
      </p:sp>
      <p:sp>
        <p:nvSpPr>
          <p:cNvPr id="17101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666162" cy="5027613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 smtClean="0"/>
              <a:t>Darwin inferred that</a:t>
            </a:r>
            <a:endParaRPr lang="en-US" altLang="en-US" sz="2400" dirty="0" smtClean="0"/>
          </a:p>
          <a:p>
            <a:pPr marL="723900" lvl="1" indent="-254000" eaLnBrk="1" hangingPunct="1"/>
            <a:r>
              <a:rPr lang="en-US" altLang="en-US" dirty="0" smtClean="0"/>
              <a:t>Individuals that are best suited to their environment are more likely to survive and reproduce</a:t>
            </a:r>
          </a:p>
          <a:p>
            <a:pPr marL="723900" lvl="1" indent="-254000" eaLnBrk="1" hangingPunct="1"/>
            <a:r>
              <a:rPr lang="en-US" altLang="en-US" dirty="0" smtClean="0"/>
              <a:t>Over time, more individuals in a population will have the advantageous </a:t>
            </a:r>
            <a:r>
              <a:rPr lang="en-US" altLang="en-US" dirty="0" smtClean="0"/>
              <a:t>traits</a:t>
            </a:r>
          </a:p>
          <a:p>
            <a:pPr marL="292100" indent="-292100" eaLnBrk="1" hangingPunct="1"/>
            <a:r>
              <a:rPr lang="en-US" altLang="en-US" dirty="0" smtClean="0"/>
              <a:t>In other words, the environment </a:t>
            </a:r>
            <a:r>
              <a:rPr lang="ja-JP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selects</a:t>
            </a:r>
            <a:r>
              <a:rPr lang="ja-JP" altLang="en-US" dirty="0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for the propagation of beneficial traits</a:t>
            </a:r>
          </a:p>
          <a:p>
            <a:pPr marL="292100" indent="-292100" eaLnBrk="1" hangingPunct="1"/>
            <a:r>
              <a:rPr lang="en-US" altLang="en-US" dirty="0" smtClean="0"/>
              <a:t>Darwin called this process </a:t>
            </a:r>
            <a:r>
              <a:rPr lang="en-US" altLang="en-US" b="1" dirty="0" smtClean="0"/>
              <a:t>natural selection</a:t>
            </a:r>
            <a:endParaRPr lang="en-US" altLang="en-US" dirty="0" smtClean="0"/>
          </a:p>
          <a:p>
            <a:pPr marL="723900" lvl="1" indent="-254000" eaLnBrk="1" hangingPunct="1"/>
            <a:endParaRPr lang="en-US" altLang="en-US" sz="2300" dirty="0" smtClean="0"/>
          </a:p>
        </p:txBody>
      </p:sp>
      <p:sp>
        <p:nvSpPr>
          <p:cNvPr id="17305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01_15NaturalSelection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"/>
          <a:stretch>
            <a:fillRect/>
          </a:stretch>
        </p:blipFill>
        <p:spPr bwMode="auto">
          <a:xfrm>
            <a:off x="296863" y="1371600"/>
            <a:ext cx="8548687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1.15-1</a:t>
            </a:r>
          </a:p>
        </p:txBody>
      </p:sp>
      <p:sp>
        <p:nvSpPr>
          <p:cNvPr id="177156" name="Text Box 31"/>
          <p:cNvSpPr txBox="1">
            <a:spLocks noChangeArrowheads="1"/>
          </p:cNvSpPr>
          <p:nvPr/>
        </p:nvSpPr>
        <p:spPr bwMode="auto">
          <a:xfrm>
            <a:off x="673100" y="4065588"/>
            <a:ext cx="1714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Population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varied inherited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traits</a:t>
            </a:r>
          </a:p>
        </p:txBody>
      </p:sp>
      <p:grpSp>
        <p:nvGrpSpPr>
          <p:cNvPr id="177157" name="Group 5"/>
          <p:cNvGrpSpPr>
            <a:grpSpLocks/>
          </p:cNvGrpSpPr>
          <p:nvPr/>
        </p:nvGrpSpPr>
        <p:grpSpPr bwMode="auto">
          <a:xfrm>
            <a:off x="342900" y="4062413"/>
            <a:ext cx="269875" cy="273050"/>
            <a:chOff x="216" y="2559"/>
            <a:chExt cx="170" cy="172"/>
          </a:xfrm>
        </p:grpSpPr>
        <p:sp>
          <p:nvSpPr>
            <p:cNvPr id="177158" name="Oval 6"/>
            <p:cNvSpPr>
              <a:spLocks noChangeArrowheads="1"/>
            </p:cNvSpPr>
            <p:nvPr/>
          </p:nvSpPr>
          <p:spPr bwMode="auto">
            <a:xfrm>
              <a:off x="216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77159" name="Text Box 31"/>
            <p:cNvSpPr txBox="1">
              <a:spLocks noChangeArrowheads="1"/>
            </p:cNvSpPr>
            <p:nvPr/>
          </p:nvSpPr>
          <p:spPr bwMode="auto">
            <a:xfrm>
              <a:off x="256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01_15NaturalSelection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>
            <a:fillRect/>
          </a:stretch>
        </p:blipFill>
        <p:spPr bwMode="auto">
          <a:xfrm>
            <a:off x="296863" y="1371600"/>
            <a:ext cx="854868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1.15-2</a:t>
            </a:r>
          </a:p>
        </p:txBody>
      </p:sp>
      <p:sp>
        <p:nvSpPr>
          <p:cNvPr id="179204" name="Text Box 31"/>
          <p:cNvSpPr txBox="1">
            <a:spLocks noChangeArrowheads="1"/>
          </p:cNvSpPr>
          <p:nvPr/>
        </p:nvSpPr>
        <p:spPr bwMode="auto">
          <a:xfrm>
            <a:off x="673100" y="4065588"/>
            <a:ext cx="1714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Population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varied inherited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traits</a:t>
            </a:r>
          </a:p>
        </p:txBody>
      </p:sp>
      <p:sp>
        <p:nvSpPr>
          <p:cNvPr id="179205" name="Text Box 31"/>
          <p:cNvSpPr txBox="1">
            <a:spLocks noChangeArrowheads="1"/>
          </p:cNvSpPr>
          <p:nvPr/>
        </p:nvSpPr>
        <p:spPr bwMode="auto">
          <a:xfrm>
            <a:off x="2867025" y="4064000"/>
            <a:ext cx="171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Elimination of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individuals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certain traits</a:t>
            </a:r>
          </a:p>
        </p:txBody>
      </p:sp>
      <p:grpSp>
        <p:nvGrpSpPr>
          <p:cNvPr id="179206" name="Group 6"/>
          <p:cNvGrpSpPr>
            <a:grpSpLocks/>
          </p:cNvGrpSpPr>
          <p:nvPr/>
        </p:nvGrpSpPr>
        <p:grpSpPr bwMode="auto">
          <a:xfrm>
            <a:off x="342900" y="4062413"/>
            <a:ext cx="269875" cy="273050"/>
            <a:chOff x="216" y="2559"/>
            <a:chExt cx="170" cy="172"/>
          </a:xfrm>
        </p:grpSpPr>
        <p:sp>
          <p:nvSpPr>
            <p:cNvPr id="179210" name="Oval 7"/>
            <p:cNvSpPr>
              <a:spLocks noChangeArrowheads="1"/>
            </p:cNvSpPr>
            <p:nvPr/>
          </p:nvSpPr>
          <p:spPr bwMode="auto">
            <a:xfrm>
              <a:off x="216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79211" name="Text Box 31"/>
            <p:cNvSpPr txBox="1">
              <a:spLocks noChangeArrowheads="1"/>
            </p:cNvSpPr>
            <p:nvPr/>
          </p:nvSpPr>
          <p:spPr bwMode="auto">
            <a:xfrm>
              <a:off x="256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9207" name="Group 9"/>
          <p:cNvGrpSpPr>
            <a:grpSpLocks/>
          </p:cNvGrpSpPr>
          <p:nvPr/>
        </p:nvGrpSpPr>
        <p:grpSpPr bwMode="auto">
          <a:xfrm>
            <a:off x="2543175" y="4062413"/>
            <a:ext cx="269875" cy="273050"/>
            <a:chOff x="1602" y="2559"/>
            <a:chExt cx="170" cy="172"/>
          </a:xfrm>
        </p:grpSpPr>
        <p:sp>
          <p:nvSpPr>
            <p:cNvPr id="179208" name="Oval 10"/>
            <p:cNvSpPr>
              <a:spLocks noChangeArrowheads="1"/>
            </p:cNvSpPr>
            <p:nvPr/>
          </p:nvSpPr>
          <p:spPr bwMode="auto">
            <a:xfrm>
              <a:off x="1602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79209" name="Text Box 31"/>
            <p:cNvSpPr txBox="1">
              <a:spLocks noChangeArrowheads="1"/>
            </p:cNvSpPr>
            <p:nvPr/>
          </p:nvSpPr>
          <p:spPr bwMode="auto">
            <a:xfrm>
              <a:off x="1648" y="2565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01_15NaturalSelection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"/>
          <a:stretch>
            <a:fillRect/>
          </a:stretch>
        </p:blipFill>
        <p:spPr bwMode="auto">
          <a:xfrm>
            <a:off x="296863" y="1371600"/>
            <a:ext cx="8548687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1.15-3</a:t>
            </a:r>
          </a:p>
        </p:txBody>
      </p:sp>
      <p:sp>
        <p:nvSpPr>
          <p:cNvPr id="181252" name="Text Box 31"/>
          <p:cNvSpPr txBox="1">
            <a:spLocks noChangeArrowheads="1"/>
          </p:cNvSpPr>
          <p:nvPr/>
        </p:nvSpPr>
        <p:spPr bwMode="auto">
          <a:xfrm>
            <a:off x="673100" y="4065588"/>
            <a:ext cx="1714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Population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varied inherited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traits</a:t>
            </a:r>
          </a:p>
        </p:txBody>
      </p:sp>
      <p:sp>
        <p:nvSpPr>
          <p:cNvPr id="181253" name="Text Box 31"/>
          <p:cNvSpPr txBox="1">
            <a:spLocks noChangeArrowheads="1"/>
          </p:cNvSpPr>
          <p:nvPr/>
        </p:nvSpPr>
        <p:spPr bwMode="auto">
          <a:xfrm>
            <a:off x="5026025" y="4064000"/>
            <a:ext cx="1558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Reproduction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of survivors</a:t>
            </a:r>
          </a:p>
        </p:txBody>
      </p:sp>
      <p:sp>
        <p:nvSpPr>
          <p:cNvPr id="181254" name="Text Box 31"/>
          <p:cNvSpPr txBox="1">
            <a:spLocks noChangeArrowheads="1"/>
          </p:cNvSpPr>
          <p:nvPr/>
        </p:nvSpPr>
        <p:spPr bwMode="auto">
          <a:xfrm>
            <a:off x="2867025" y="4064000"/>
            <a:ext cx="171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Elimination of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individuals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certain traits</a:t>
            </a:r>
          </a:p>
        </p:txBody>
      </p:sp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342900" y="4062413"/>
            <a:ext cx="269875" cy="273050"/>
            <a:chOff x="216" y="2559"/>
            <a:chExt cx="170" cy="172"/>
          </a:xfrm>
        </p:grpSpPr>
        <p:sp>
          <p:nvSpPr>
            <p:cNvPr id="181262" name="Oval 8"/>
            <p:cNvSpPr>
              <a:spLocks noChangeArrowheads="1"/>
            </p:cNvSpPr>
            <p:nvPr/>
          </p:nvSpPr>
          <p:spPr bwMode="auto">
            <a:xfrm>
              <a:off x="216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1263" name="Text Box 31"/>
            <p:cNvSpPr txBox="1">
              <a:spLocks noChangeArrowheads="1"/>
            </p:cNvSpPr>
            <p:nvPr/>
          </p:nvSpPr>
          <p:spPr bwMode="auto">
            <a:xfrm>
              <a:off x="256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1256" name="Group 10"/>
          <p:cNvGrpSpPr>
            <a:grpSpLocks/>
          </p:cNvGrpSpPr>
          <p:nvPr/>
        </p:nvGrpSpPr>
        <p:grpSpPr bwMode="auto">
          <a:xfrm>
            <a:off x="2543175" y="4062413"/>
            <a:ext cx="269875" cy="273050"/>
            <a:chOff x="1602" y="2559"/>
            <a:chExt cx="170" cy="172"/>
          </a:xfrm>
        </p:grpSpPr>
        <p:sp>
          <p:nvSpPr>
            <p:cNvPr id="181260" name="Oval 11"/>
            <p:cNvSpPr>
              <a:spLocks noChangeArrowheads="1"/>
            </p:cNvSpPr>
            <p:nvPr/>
          </p:nvSpPr>
          <p:spPr bwMode="auto">
            <a:xfrm>
              <a:off x="1602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1261" name="Text Box 31"/>
            <p:cNvSpPr txBox="1">
              <a:spLocks noChangeArrowheads="1"/>
            </p:cNvSpPr>
            <p:nvPr/>
          </p:nvSpPr>
          <p:spPr bwMode="auto">
            <a:xfrm>
              <a:off x="1648" y="2565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1257" name="Group 13"/>
          <p:cNvGrpSpPr>
            <a:grpSpLocks/>
          </p:cNvGrpSpPr>
          <p:nvPr/>
        </p:nvGrpSpPr>
        <p:grpSpPr bwMode="auto">
          <a:xfrm>
            <a:off x="4702175" y="4062413"/>
            <a:ext cx="269875" cy="273050"/>
            <a:chOff x="2962" y="2559"/>
            <a:chExt cx="170" cy="172"/>
          </a:xfrm>
        </p:grpSpPr>
        <p:sp>
          <p:nvSpPr>
            <p:cNvPr id="181258" name="Oval 14"/>
            <p:cNvSpPr>
              <a:spLocks noChangeArrowheads="1"/>
            </p:cNvSpPr>
            <p:nvPr/>
          </p:nvSpPr>
          <p:spPr bwMode="auto">
            <a:xfrm>
              <a:off x="2962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1259" name="Text Box 31"/>
            <p:cNvSpPr txBox="1">
              <a:spLocks noChangeArrowheads="1"/>
            </p:cNvSpPr>
            <p:nvPr/>
          </p:nvSpPr>
          <p:spPr bwMode="auto">
            <a:xfrm>
              <a:off x="3008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01_15NaturalSelection_4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>
            <a:fillRect/>
          </a:stretch>
        </p:blipFill>
        <p:spPr bwMode="auto">
          <a:xfrm>
            <a:off x="296863" y="1371600"/>
            <a:ext cx="85486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1.15-4</a:t>
            </a:r>
          </a:p>
        </p:txBody>
      </p:sp>
      <p:sp>
        <p:nvSpPr>
          <p:cNvPr id="183300" name="Text Box 31"/>
          <p:cNvSpPr txBox="1">
            <a:spLocks noChangeArrowheads="1"/>
          </p:cNvSpPr>
          <p:nvPr/>
        </p:nvSpPr>
        <p:spPr bwMode="auto">
          <a:xfrm>
            <a:off x="673100" y="4065588"/>
            <a:ext cx="1714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Population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varied inherited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traits</a:t>
            </a:r>
          </a:p>
        </p:txBody>
      </p:sp>
      <p:sp>
        <p:nvSpPr>
          <p:cNvPr id="183301" name="Text Box 31"/>
          <p:cNvSpPr txBox="1">
            <a:spLocks noChangeArrowheads="1"/>
          </p:cNvSpPr>
          <p:nvPr/>
        </p:nvSpPr>
        <p:spPr bwMode="auto">
          <a:xfrm>
            <a:off x="7178675" y="4071938"/>
            <a:ext cx="13430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Increasing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frequency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of traits that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enhance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survival</a:t>
            </a:r>
          </a:p>
        </p:txBody>
      </p:sp>
      <p:sp>
        <p:nvSpPr>
          <p:cNvPr id="183302" name="Text Box 31"/>
          <p:cNvSpPr txBox="1">
            <a:spLocks noChangeArrowheads="1"/>
          </p:cNvSpPr>
          <p:nvPr/>
        </p:nvSpPr>
        <p:spPr bwMode="auto">
          <a:xfrm>
            <a:off x="5026025" y="4064000"/>
            <a:ext cx="1558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Reproduction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of survivors</a:t>
            </a:r>
          </a:p>
        </p:txBody>
      </p:sp>
      <p:sp>
        <p:nvSpPr>
          <p:cNvPr id="183303" name="Text Box 31"/>
          <p:cNvSpPr txBox="1">
            <a:spLocks noChangeArrowheads="1"/>
          </p:cNvSpPr>
          <p:nvPr/>
        </p:nvSpPr>
        <p:spPr bwMode="auto">
          <a:xfrm>
            <a:off x="2867025" y="4064000"/>
            <a:ext cx="171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Elimination of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individuals with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certain traits</a:t>
            </a:r>
          </a:p>
        </p:txBody>
      </p:sp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342900" y="4062413"/>
            <a:ext cx="269875" cy="273050"/>
            <a:chOff x="216" y="2559"/>
            <a:chExt cx="170" cy="172"/>
          </a:xfrm>
        </p:grpSpPr>
        <p:sp>
          <p:nvSpPr>
            <p:cNvPr id="183314" name="Oval 9"/>
            <p:cNvSpPr>
              <a:spLocks noChangeArrowheads="1"/>
            </p:cNvSpPr>
            <p:nvPr/>
          </p:nvSpPr>
          <p:spPr bwMode="auto">
            <a:xfrm>
              <a:off x="216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3315" name="Text Box 31"/>
            <p:cNvSpPr txBox="1">
              <a:spLocks noChangeArrowheads="1"/>
            </p:cNvSpPr>
            <p:nvPr/>
          </p:nvSpPr>
          <p:spPr bwMode="auto">
            <a:xfrm>
              <a:off x="256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3305" name="Group 11"/>
          <p:cNvGrpSpPr>
            <a:grpSpLocks/>
          </p:cNvGrpSpPr>
          <p:nvPr/>
        </p:nvGrpSpPr>
        <p:grpSpPr bwMode="auto">
          <a:xfrm>
            <a:off x="2543175" y="4062413"/>
            <a:ext cx="269875" cy="273050"/>
            <a:chOff x="1602" y="2559"/>
            <a:chExt cx="170" cy="172"/>
          </a:xfrm>
        </p:grpSpPr>
        <p:sp>
          <p:nvSpPr>
            <p:cNvPr id="183312" name="Oval 12"/>
            <p:cNvSpPr>
              <a:spLocks noChangeArrowheads="1"/>
            </p:cNvSpPr>
            <p:nvPr/>
          </p:nvSpPr>
          <p:spPr bwMode="auto">
            <a:xfrm>
              <a:off x="1602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3313" name="Text Box 31"/>
            <p:cNvSpPr txBox="1">
              <a:spLocks noChangeArrowheads="1"/>
            </p:cNvSpPr>
            <p:nvPr/>
          </p:nvSpPr>
          <p:spPr bwMode="auto">
            <a:xfrm>
              <a:off x="1648" y="2565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3306" name="Group 14"/>
          <p:cNvGrpSpPr>
            <a:grpSpLocks/>
          </p:cNvGrpSpPr>
          <p:nvPr/>
        </p:nvGrpSpPr>
        <p:grpSpPr bwMode="auto">
          <a:xfrm>
            <a:off x="6853238" y="4064000"/>
            <a:ext cx="269875" cy="273050"/>
            <a:chOff x="4317" y="2560"/>
            <a:chExt cx="170" cy="172"/>
          </a:xfrm>
        </p:grpSpPr>
        <p:sp>
          <p:nvSpPr>
            <p:cNvPr id="183310" name="Oval 15"/>
            <p:cNvSpPr>
              <a:spLocks noChangeArrowheads="1"/>
            </p:cNvSpPr>
            <p:nvPr/>
          </p:nvSpPr>
          <p:spPr bwMode="auto">
            <a:xfrm>
              <a:off x="4317" y="2560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3311" name="Text Box 31"/>
            <p:cNvSpPr txBox="1">
              <a:spLocks noChangeArrowheads="1"/>
            </p:cNvSpPr>
            <p:nvPr/>
          </p:nvSpPr>
          <p:spPr bwMode="auto">
            <a:xfrm>
              <a:off x="4358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83307" name="Group 17"/>
          <p:cNvGrpSpPr>
            <a:grpSpLocks/>
          </p:cNvGrpSpPr>
          <p:nvPr/>
        </p:nvGrpSpPr>
        <p:grpSpPr bwMode="auto">
          <a:xfrm>
            <a:off x="4702175" y="4062413"/>
            <a:ext cx="269875" cy="273050"/>
            <a:chOff x="2962" y="2559"/>
            <a:chExt cx="170" cy="172"/>
          </a:xfrm>
        </p:grpSpPr>
        <p:sp>
          <p:nvSpPr>
            <p:cNvPr id="183308" name="Oval 18"/>
            <p:cNvSpPr>
              <a:spLocks noChangeArrowheads="1"/>
            </p:cNvSpPr>
            <p:nvPr/>
          </p:nvSpPr>
          <p:spPr bwMode="auto">
            <a:xfrm>
              <a:off x="2962" y="2559"/>
              <a:ext cx="170" cy="17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83309" name="Text Box 31"/>
            <p:cNvSpPr txBox="1">
              <a:spLocks noChangeArrowheads="1"/>
            </p:cNvSpPr>
            <p:nvPr/>
          </p:nvSpPr>
          <p:spPr bwMode="auto">
            <a:xfrm>
              <a:off x="3008" y="2567"/>
              <a:ext cx="1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3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mtClean="0"/>
              <a:t>The Tree of Life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93162" cy="52101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CA" altLang="ja-JP" smtClean="0">
                <a:ea typeface="ＭＳ Ｐゴシック" charset="-128"/>
              </a:rPr>
              <a:t>The </a:t>
            </a:r>
            <a:r>
              <a:rPr lang="en-US" altLang="en-US" smtClean="0"/>
              <a:t>forelimb of a human, foreleg of a horse, flipper of a whale, and wing of a bat all share a common skeletal architecture</a:t>
            </a:r>
          </a:p>
          <a:p>
            <a:pPr marL="292100" indent="-292100" eaLnBrk="1" hangingPunct="1"/>
            <a:r>
              <a:rPr lang="en-US" altLang="en-US" smtClean="0"/>
              <a:t>The shared anatomy of mammalian limbs reflects inheritance of a limb structure from a common ancestor</a:t>
            </a:r>
          </a:p>
          <a:p>
            <a:pPr marL="292100" indent="-292100" eaLnBrk="1" hangingPunct="1"/>
            <a:r>
              <a:rPr lang="en-US" altLang="en-US" smtClean="0"/>
              <a:t>The diversity of mammalian limbs results from modification by natural selection over millions of years</a:t>
            </a:r>
          </a:p>
        </p:txBody>
      </p:sp>
      <p:sp>
        <p:nvSpPr>
          <p:cNvPr id="18534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589962" cy="51339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Darwin proposed that natural selection could cause an ancestral species to give rise to two or more descendent species</a:t>
            </a:r>
          </a:p>
          <a:p>
            <a:pPr marL="723900" lvl="1" indent="-254000" eaLnBrk="1" hangingPunct="1"/>
            <a:r>
              <a:rPr lang="en-US" altLang="en-US" smtClean="0"/>
              <a:t>For example, the finch species of the Galápagos Islands are descended from a common ancestor</a:t>
            </a:r>
            <a:endParaRPr lang="en-US" altLang="en-US" sz="2800" smtClean="0"/>
          </a:p>
          <a:p>
            <a:pPr marL="292100" indent="-292100" eaLnBrk="1" hangingPunct="1"/>
            <a:r>
              <a:rPr lang="en-US" altLang="en-US" smtClean="0"/>
              <a:t>Evolutionary relationships are often illustrated with treelike diagrams that show ancestors and their descendants</a:t>
            </a:r>
            <a:endParaRPr lang="en-US" altLang="en-US" sz="3200" smtClean="0"/>
          </a:p>
        </p:txBody>
      </p:sp>
      <p:sp>
        <p:nvSpPr>
          <p:cNvPr id="18739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788400" cy="50165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smtClean="0"/>
              <a:t>Biology </a:t>
            </a:r>
            <a:r>
              <a:rPr lang="en-US" altLang="en-US" smtClean="0"/>
              <a:t>is the scientific study of life</a:t>
            </a:r>
          </a:p>
          <a:p>
            <a:pPr marL="292100" indent="-292100" eaLnBrk="1" hangingPunct="1"/>
            <a:r>
              <a:rPr lang="en-US" altLang="en-US" smtClean="0"/>
              <a:t>Biologists ask questions such as</a:t>
            </a:r>
            <a:endParaRPr lang="en-US" altLang="en-US" smtClean="0">
              <a:latin typeface="Times" pitchFamily="84" charset="0"/>
            </a:endParaRPr>
          </a:p>
          <a:p>
            <a:pPr marL="723900" lvl="1" indent="-254000" eaLnBrk="1" hangingPunct="1"/>
            <a:r>
              <a:rPr lang="en-US" altLang="en-US" smtClean="0"/>
              <a:t>How does a single cell develop into an organism?</a:t>
            </a:r>
          </a:p>
          <a:p>
            <a:pPr marL="723900" lvl="1" indent="-254000" eaLnBrk="1" hangingPunct="1"/>
            <a:r>
              <a:rPr lang="en-US" altLang="en-US" smtClean="0"/>
              <a:t>How does the human mind work? </a:t>
            </a:r>
          </a:p>
          <a:p>
            <a:pPr marL="723900" lvl="1" indent="-254000" eaLnBrk="1" hangingPunct="1"/>
            <a:r>
              <a:rPr lang="en-US" altLang="en-US" smtClean="0"/>
              <a:t>How do different forms of life in a forest interact?</a:t>
            </a:r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01_16GalapagosFinch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"/>
          <a:stretch>
            <a:fillRect/>
          </a:stretch>
        </p:blipFill>
        <p:spPr bwMode="auto">
          <a:xfrm>
            <a:off x="296863" y="176213"/>
            <a:ext cx="8548687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1.16</a:t>
            </a:r>
          </a:p>
        </p:txBody>
      </p:sp>
      <p:sp>
        <p:nvSpPr>
          <p:cNvPr id="189444" name="Text Box 31"/>
          <p:cNvSpPr txBox="1">
            <a:spLocks noChangeArrowheads="1"/>
          </p:cNvSpPr>
          <p:nvPr/>
        </p:nvSpPr>
        <p:spPr bwMode="auto">
          <a:xfrm>
            <a:off x="5070475" y="573088"/>
            <a:ext cx="2193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Green warbler finch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Certhidea olivacea</a:t>
            </a:r>
            <a:endParaRPr lang="en-US" altLang="en-US" sz="1800"/>
          </a:p>
        </p:txBody>
      </p:sp>
      <p:sp>
        <p:nvSpPr>
          <p:cNvPr id="189445" name="Text Box 31"/>
          <p:cNvSpPr txBox="1">
            <a:spLocks noChangeArrowheads="1"/>
          </p:cNvSpPr>
          <p:nvPr/>
        </p:nvSpPr>
        <p:spPr bwMode="auto">
          <a:xfrm>
            <a:off x="5072063" y="1533525"/>
            <a:ext cx="18272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Vegetarian finch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Platyspiza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crassirostris</a:t>
            </a:r>
            <a:endParaRPr lang="en-US" altLang="en-US" sz="1800"/>
          </a:p>
        </p:txBody>
      </p:sp>
      <p:sp>
        <p:nvSpPr>
          <p:cNvPr id="189446" name="Text Box 31"/>
          <p:cNvSpPr txBox="1">
            <a:spLocks noChangeArrowheads="1"/>
          </p:cNvSpPr>
          <p:nvPr/>
        </p:nvSpPr>
        <p:spPr bwMode="auto">
          <a:xfrm>
            <a:off x="5070475" y="2511425"/>
            <a:ext cx="21939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Woodpecker finch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Cactospiza pallida</a:t>
            </a:r>
            <a:endParaRPr lang="en-US" altLang="en-US" sz="1800"/>
          </a:p>
        </p:txBody>
      </p:sp>
      <p:sp>
        <p:nvSpPr>
          <p:cNvPr id="189447" name="Text Box 31"/>
          <p:cNvSpPr txBox="1">
            <a:spLocks noChangeArrowheads="1"/>
          </p:cNvSpPr>
          <p:nvPr/>
        </p:nvSpPr>
        <p:spPr bwMode="auto">
          <a:xfrm>
            <a:off x="5070475" y="3460750"/>
            <a:ext cx="17145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Small tree finch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Camarhynchus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parvulus</a:t>
            </a:r>
            <a:endParaRPr lang="en-US" altLang="en-US" sz="1800"/>
          </a:p>
        </p:txBody>
      </p:sp>
      <p:sp>
        <p:nvSpPr>
          <p:cNvPr id="189448" name="Text Box 31"/>
          <p:cNvSpPr txBox="1">
            <a:spLocks noChangeArrowheads="1"/>
          </p:cNvSpPr>
          <p:nvPr/>
        </p:nvSpPr>
        <p:spPr bwMode="auto">
          <a:xfrm>
            <a:off x="5060950" y="4448175"/>
            <a:ext cx="21939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Cactus ground finch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Geospiza scandens</a:t>
            </a:r>
            <a:endParaRPr lang="en-US" altLang="en-US" sz="1800"/>
          </a:p>
        </p:txBody>
      </p:sp>
      <p:sp>
        <p:nvSpPr>
          <p:cNvPr id="189449" name="Text Box 31"/>
          <p:cNvSpPr txBox="1">
            <a:spLocks noChangeArrowheads="1"/>
          </p:cNvSpPr>
          <p:nvPr/>
        </p:nvSpPr>
        <p:spPr bwMode="auto">
          <a:xfrm>
            <a:off x="5070475" y="5399088"/>
            <a:ext cx="21272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Large ground finch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Geospiza</a:t>
            </a:r>
          </a:p>
          <a:p>
            <a:pPr>
              <a:lnSpc>
                <a:spcPct val="95000"/>
              </a:lnSpc>
            </a:pPr>
            <a:r>
              <a:rPr lang="en-US" altLang="en-US" sz="1800" i="1"/>
              <a:t>magnirostris</a:t>
            </a:r>
            <a:endParaRPr lang="en-US" altLang="en-US" sz="1800"/>
          </a:p>
        </p:txBody>
      </p:sp>
      <p:sp>
        <p:nvSpPr>
          <p:cNvPr id="189450" name="Text Box 31"/>
          <p:cNvSpPr txBox="1">
            <a:spLocks noChangeArrowheads="1"/>
          </p:cNvSpPr>
          <p:nvPr/>
        </p:nvSpPr>
        <p:spPr bwMode="auto">
          <a:xfrm>
            <a:off x="347663" y="1655763"/>
            <a:ext cx="13747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COMMON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ANCESTOR</a:t>
            </a:r>
          </a:p>
        </p:txBody>
      </p:sp>
      <p:sp>
        <p:nvSpPr>
          <p:cNvPr id="189451" name="Text Box 31"/>
          <p:cNvSpPr txBox="1">
            <a:spLocks noChangeArrowheads="1"/>
          </p:cNvSpPr>
          <p:nvPr/>
        </p:nvSpPr>
        <p:spPr bwMode="auto">
          <a:xfrm rot="5400000">
            <a:off x="2728913" y="488950"/>
            <a:ext cx="8016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Insect-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eater</a:t>
            </a:r>
          </a:p>
        </p:txBody>
      </p:sp>
      <p:sp>
        <p:nvSpPr>
          <p:cNvPr id="189452" name="Text Box 31"/>
          <p:cNvSpPr txBox="1">
            <a:spLocks noChangeArrowheads="1"/>
          </p:cNvSpPr>
          <p:nvPr/>
        </p:nvSpPr>
        <p:spPr bwMode="auto">
          <a:xfrm rot="5400000">
            <a:off x="3318669" y="1618457"/>
            <a:ext cx="11588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Bud-eater</a:t>
            </a:r>
          </a:p>
        </p:txBody>
      </p:sp>
      <p:sp>
        <p:nvSpPr>
          <p:cNvPr id="189453" name="Text Box 31"/>
          <p:cNvSpPr txBox="1">
            <a:spLocks noChangeArrowheads="1"/>
          </p:cNvSpPr>
          <p:nvPr/>
        </p:nvSpPr>
        <p:spPr bwMode="auto">
          <a:xfrm rot="5400000">
            <a:off x="2699544" y="2932907"/>
            <a:ext cx="14874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Insect-eaters</a:t>
            </a:r>
          </a:p>
        </p:txBody>
      </p:sp>
      <p:sp>
        <p:nvSpPr>
          <p:cNvPr id="189454" name="Text Box 31"/>
          <p:cNvSpPr txBox="1">
            <a:spLocks noChangeArrowheads="1"/>
          </p:cNvSpPr>
          <p:nvPr/>
        </p:nvSpPr>
        <p:spPr bwMode="auto">
          <a:xfrm rot="5400000">
            <a:off x="3357562" y="4354513"/>
            <a:ext cx="1609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Cactus-flower-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eater</a:t>
            </a:r>
          </a:p>
        </p:txBody>
      </p:sp>
      <p:sp>
        <p:nvSpPr>
          <p:cNvPr id="189455" name="Text Box 31"/>
          <p:cNvSpPr txBox="1">
            <a:spLocks noChangeArrowheads="1"/>
          </p:cNvSpPr>
          <p:nvPr/>
        </p:nvSpPr>
        <p:spPr bwMode="auto">
          <a:xfrm rot="5400000">
            <a:off x="4100512" y="5475288"/>
            <a:ext cx="12430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Seed-eater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8775700" cy="1400175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Concept 1.3: Biological inquiry entails forming and testing hypotheses based on observations of nature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773238"/>
            <a:ext cx="8839200" cy="4464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The word</a:t>
            </a:r>
            <a:r>
              <a:rPr lang="en-US" altLang="en-US" i="1" smtClean="0"/>
              <a:t> </a:t>
            </a:r>
            <a:r>
              <a:rPr lang="en-US" altLang="en-US" b="1" smtClean="0"/>
              <a:t>science</a:t>
            </a:r>
            <a:r>
              <a:rPr lang="en-US" altLang="en-US" i="1" smtClean="0"/>
              <a:t> </a:t>
            </a:r>
            <a:r>
              <a:rPr lang="en-US" altLang="en-US" smtClean="0"/>
              <a:t>is derived from a Latin verb meaning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to know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altLang="ja-JP" smtClean="0">
              <a:ea typeface="ＭＳ Ｐゴシック" charset="-128"/>
            </a:endParaRPr>
          </a:p>
          <a:p>
            <a:pPr marL="292100" indent="-292100" eaLnBrk="1" hangingPunct="1"/>
            <a:r>
              <a:rPr lang="en-US" altLang="en-US" b="1" smtClean="0"/>
              <a:t>Inquiry </a:t>
            </a:r>
            <a:r>
              <a:rPr lang="en-US" altLang="en-US" smtClean="0"/>
              <a:t>is the search for information and explanation</a:t>
            </a:r>
          </a:p>
          <a:p>
            <a:pPr marL="292100" indent="-292100" eaLnBrk="1" hangingPunct="1"/>
            <a:r>
              <a:rPr lang="en-US" altLang="en-US" smtClean="0"/>
              <a:t>The scientific process includes making observations, forming logical hypotheses, and testing them</a:t>
            </a:r>
          </a:p>
        </p:txBody>
      </p:sp>
      <p:sp>
        <p:nvSpPr>
          <p:cNvPr id="191492" name="Line 6"/>
          <p:cNvSpPr>
            <a:spLocks noChangeShapeType="1"/>
          </p:cNvSpPr>
          <p:nvPr/>
        </p:nvSpPr>
        <p:spPr bwMode="auto">
          <a:xfrm>
            <a:off x="182563" y="1603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mtClean="0"/>
              <a:t>Making Observations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915400" cy="45085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Biologists describe natural structures and processes</a:t>
            </a:r>
          </a:p>
          <a:p>
            <a:pPr marL="292100" indent="-292100" eaLnBrk="1" hangingPunct="1"/>
            <a:r>
              <a:rPr lang="en-US" altLang="en-US" smtClean="0"/>
              <a:t>Recorded observations are called </a:t>
            </a:r>
            <a:r>
              <a:rPr lang="en-US" altLang="en-US" b="1" smtClean="0"/>
              <a:t>data</a:t>
            </a:r>
          </a:p>
        </p:txBody>
      </p:sp>
      <p:sp>
        <p:nvSpPr>
          <p:cNvPr id="19354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75700" cy="5040313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Data</a:t>
            </a:r>
            <a:r>
              <a:rPr lang="en-US" altLang="en-US" b="1" smtClean="0"/>
              <a:t> </a:t>
            </a:r>
            <a:r>
              <a:rPr lang="en-US" altLang="en-US" smtClean="0"/>
              <a:t>fall into two categories</a:t>
            </a:r>
          </a:p>
          <a:p>
            <a:pPr marL="723900" lvl="1" indent="-254000" eaLnBrk="1" hangingPunct="1"/>
            <a:r>
              <a:rPr lang="en-US" altLang="en-US" smtClean="0"/>
              <a:t>Qualitative data, or descriptions rather than measurements</a:t>
            </a:r>
          </a:p>
          <a:p>
            <a:pPr marL="1193800" lvl="2" indent="-266700" eaLnBrk="1" hangingPunct="1"/>
            <a:r>
              <a:rPr lang="en-US" altLang="en-US" smtClean="0"/>
              <a:t>For example, Jane Goodall’s</a:t>
            </a:r>
            <a:r>
              <a:rPr lang="en-US" altLang="ja-JP" smtClean="0">
                <a:ea typeface="ＭＳ Ｐゴシック" charset="-128"/>
              </a:rPr>
              <a:t> observations of chimpanzee behavior</a:t>
            </a:r>
            <a:endParaRPr lang="en-US" altLang="ja-JP" sz="2600" smtClean="0">
              <a:ea typeface="ＭＳ Ｐゴシック" charset="-128"/>
            </a:endParaRPr>
          </a:p>
          <a:p>
            <a:pPr marL="723900" lvl="1" indent="-254000" eaLnBrk="1" hangingPunct="1"/>
            <a:r>
              <a:rPr lang="en-US" altLang="en-US" smtClean="0"/>
              <a:t>Quantitative data, or recorded measurements, which are sometimes organized into tables and graphs</a:t>
            </a:r>
          </a:p>
        </p:txBody>
      </p:sp>
      <p:sp>
        <p:nvSpPr>
          <p:cNvPr id="19558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1.17</a:t>
            </a:r>
          </a:p>
        </p:txBody>
      </p:sp>
      <p:pic>
        <p:nvPicPr>
          <p:cNvPr id="197635" name="Picture 3" descr="01_17_JaneGoodall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73050"/>
            <a:ext cx="66452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1.17a</a:t>
            </a:r>
          </a:p>
        </p:txBody>
      </p:sp>
      <p:pic>
        <p:nvPicPr>
          <p:cNvPr id="199683" name="Picture 3" descr="01_17aGoodallPhoto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2638"/>
            <a:ext cx="66405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1.17b</a:t>
            </a:r>
          </a:p>
        </p:txBody>
      </p:sp>
      <p:pic>
        <p:nvPicPr>
          <p:cNvPr id="201731" name="Picture 3" descr="01_17bGoodallNotebook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639888"/>
            <a:ext cx="423068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666162" cy="51752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smtClean="0"/>
              <a:t>Inductive reasoning </a:t>
            </a:r>
            <a:r>
              <a:rPr lang="en-US" altLang="en-US" smtClean="0"/>
              <a:t>draws conclusions through the logical process of induction</a:t>
            </a:r>
          </a:p>
          <a:p>
            <a:pPr marL="292100" indent="-292100" eaLnBrk="1" hangingPunct="1"/>
            <a:r>
              <a:rPr lang="en-US" altLang="en-US" smtClean="0"/>
              <a:t>Through induction, generalizations are drawn from a large number of observations</a:t>
            </a:r>
          </a:p>
          <a:p>
            <a:pPr marL="723900" lvl="1" indent="-254000" eaLnBrk="1" hangingPunct="1"/>
            <a:r>
              <a:rPr lang="en-US" altLang="en-US" smtClean="0"/>
              <a:t>For example,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all organisms are made of cells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was based on two centuries of microscopic observations</a:t>
            </a:r>
            <a:endParaRPr lang="en-US" altLang="en-US" smtClean="0"/>
          </a:p>
        </p:txBody>
      </p:sp>
      <p:sp>
        <p:nvSpPr>
          <p:cNvPr id="20377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mtClean="0"/>
              <a:t>Forming and Testing Hypotheses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872537" cy="48006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In science, a </a:t>
            </a:r>
            <a:r>
              <a:rPr lang="en-US" altLang="en-US" b="1" smtClean="0"/>
              <a:t>hypothesis</a:t>
            </a:r>
            <a:r>
              <a:rPr lang="en-US" altLang="en-US" smtClean="0"/>
              <a:t> is a rational accounting for a set of observations, guided by inductive reasoning</a:t>
            </a:r>
          </a:p>
          <a:p>
            <a:pPr marL="292100" indent="-292100" eaLnBrk="1" hangingPunct="1"/>
            <a:r>
              <a:rPr lang="en-US" altLang="en-US" smtClean="0"/>
              <a:t>It is an explanation on trial</a:t>
            </a:r>
          </a:p>
          <a:p>
            <a:pPr marL="292100" indent="-292100" eaLnBrk="1" hangingPunct="1"/>
            <a:r>
              <a:rPr lang="en-US" altLang="en-US" smtClean="0"/>
              <a:t>A scientific hypothesis leads to predictions that </a:t>
            </a:r>
            <a:br>
              <a:rPr lang="en-US" altLang="en-US" smtClean="0"/>
            </a:br>
            <a:r>
              <a:rPr lang="en-US" altLang="en-US" smtClean="0"/>
              <a:t>can be tested with additional observations or an experiment</a:t>
            </a:r>
          </a:p>
        </p:txBody>
      </p:sp>
      <p:sp>
        <p:nvSpPr>
          <p:cNvPr id="20582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25425"/>
            <a:ext cx="8813800" cy="360363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i="1" smtClean="0"/>
              <a:t>Deductive Reasoning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0950"/>
            <a:ext cx="8686800" cy="4787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smtClean="0"/>
              <a:t>Deductive reasoning </a:t>
            </a:r>
            <a:r>
              <a:rPr lang="en-US" altLang="en-US" smtClean="0"/>
              <a:t>extrapolates from general premises to specific predictions</a:t>
            </a:r>
          </a:p>
          <a:p>
            <a:pPr marL="292100" indent="-292100" eaLnBrk="1" hangingPunct="1"/>
            <a:r>
              <a:rPr lang="en-US" altLang="en-US" smtClean="0"/>
              <a:t>The hypothesis is then tested experimentally</a:t>
            </a:r>
          </a:p>
        </p:txBody>
      </p:sp>
      <p:sp>
        <p:nvSpPr>
          <p:cNvPr id="20787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74625"/>
            <a:ext cx="9067800" cy="914400"/>
          </a:xfrm>
        </p:spPr>
        <p:txBody>
          <a:bodyPr lIns="91440" tIns="45720" rIns="91440" bIns="45720" anchor="ctr"/>
          <a:lstStyle/>
          <a:p>
            <a:pPr marL="58738" indent="0" eaLnBrk="1" hangingPunct="1"/>
            <a:r>
              <a:rPr lang="en-US" altLang="en-US" smtClean="0"/>
              <a:t>Concept 1.1: Studying the diverse forms of life reveals common themes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678862" cy="4870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To organize and make sense of all the information encountered in biology, focus on a few big ideas</a:t>
            </a:r>
          </a:p>
          <a:p>
            <a:pPr marL="292100" indent="-292100" eaLnBrk="1" hangingPunct="1"/>
            <a:r>
              <a:rPr lang="en-US" altLang="en-US" smtClean="0"/>
              <a:t>These unifying themes help to organize biological information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788400" cy="5295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The initial observations may lead to multiple hypotheses to be tested </a:t>
            </a:r>
          </a:p>
          <a:p>
            <a:pPr marL="292100" indent="-292100" eaLnBrk="1" hangingPunct="1"/>
            <a:r>
              <a:rPr lang="en-US" altLang="en-US" smtClean="0"/>
              <a:t>For example</a:t>
            </a:r>
          </a:p>
          <a:p>
            <a:pPr marL="723900" lvl="1" indent="-254000" eaLnBrk="1" hangingPunct="1"/>
            <a:r>
              <a:rPr lang="en-US" altLang="en-US" smtClean="0"/>
              <a:t>Observation: Your flashlight doesn’t</a:t>
            </a:r>
            <a:r>
              <a:rPr lang="en-US" altLang="ja-JP" smtClean="0">
                <a:ea typeface="ＭＳ Ｐゴシック" charset="-128"/>
              </a:rPr>
              <a:t> work</a:t>
            </a:r>
          </a:p>
          <a:p>
            <a:pPr marL="723900" lvl="1" indent="-254000" eaLnBrk="1" hangingPunct="1"/>
            <a:r>
              <a:rPr lang="en-US" altLang="en-US" smtClean="0"/>
              <a:t>Question: Why doesn’t</a:t>
            </a:r>
            <a:r>
              <a:rPr lang="en-US" altLang="ja-JP" smtClean="0">
                <a:ea typeface="ＭＳ Ｐゴシック" charset="-128"/>
              </a:rPr>
              <a:t> your flashlight work?</a:t>
            </a:r>
          </a:p>
          <a:p>
            <a:pPr marL="723900" lvl="1" indent="-254000" eaLnBrk="1" hangingPunct="1"/>
            <a:r>
              <a:rPr lang="en-US" altLang="en-US" smtClean="0"/>
              <a:t>Hypothesis 1: The batteries are dead</a:t>
            </a:r>
          </a:p>
          <a:p>
            <a:pPr marL="723900" lvl="1" indent="-254000" eaLnBrk="1" hangingPunct="1"/>
            <a:r>
              <a:rPr lang="en-US" altLang="en-US" smtClean="0"/>
              <a:t>Hypothesis 2: The bulb is burnt out</a:t>
            </a:r>
            <a:endParaRPr lang="en-US" altLang="en-US" sz="2800" smtClean="0"/>
          </a:p>
          <a:p>
            <a:pPr marL="292100" indent="-292100" eaLnBrk="1" hangingPunct="1"/>
            <a:r>
              <a:rPr lang="en-US" altLang="en-US" smtClean="0"/>
              <a:t>Both these hypotheses are testable</a:t>
            </a:r>
          </a:p>
        </p:txBody>
      </p:sp>
      <p:sp>
        <p:nvSpPr>
          <p:cNvPr id="20992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839200" cy="51816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hypothesis can never be conclusively proven to be true because we can never test all the alternatives</a:t>
            </a:r>
          </a:p>
          <a:p>
            <a:pPr marL="292100" indent="-292100" eaLnBrk="1" hangingPunct="1"/>
            <a:r>
              <a:rPr lang="en-US" altLang="en-US" smtClean="0"/>
              <a:t>Hypotheses gain credibility by surviving multiple attempts at falsification, while alternative hypotheses are eliminated by testing</a:t>
            </a:r>
          </a:p>
        </p:txBody>
      </p:sp>
      <p:sp>
        <p:nvSpPr>
          <p:cNvPr id="21197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207963"/>
            <a:ext cx="8737600" cy="842962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i="1" smtClean="0"/>
              <a:t>Questions That Can and Cannot Be Addressed by Science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39850"/>
            <a:ext cx="8636000" cy="48069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hypothesis must be testable</a:t>
            </a:r>
            <a:r>
              <a:rPr lang="en-US" altLang="en-US" i="1" smtClean="0"/>
              <a:t> </a:t>
            </a:r>
            <a:r>
              <a:rPr lang="en-US" altLang="en-US" smtClean="0"/>
              <a:t>and falsifiable</a:t>
            </a:r>
          </a:p>
          <a:p>
            <a:pPr marL="723900" lvl="1" indent="-254000" eaLnBrk="1" hangingPunct="1"/>
            <a:r>
              <a:rPr lang="en-US" altLang="en-US" smtClean="0"/>
              <a:t>For example, hypotheses involving supernatural explanations cannot be tested</a:t>
            </a:r>
            <a:endParaRPr lang="en-US" altLang="en-US" sz="2800" smtClean="0"/>
          </a:p>
          <a:p>
            <a:pPr marL="292100" indent="-292100" eaLnBrk="1" hangingPunct="1"/>
            <a:r>
              <a:rPr lang="en-US" altLang="en-US" smtClean="0"/>
              <a:t>Such explanations are outside the bounds of science</a:t>
            </a:r>
          </a:p>
        </p:txBody>
      </p:sp>
      <p:sp>
        <p:nvSpPr>
          <p:cNvPr id="214020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177800"/>
            <a:ext cx="88265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i="1" smtClean="0"/>
              <a:t>A Case Study in Scientific Inquiry: </a:t>
            </a:r>
            <a:r>
              <a:rPr lang="en-US" altLang="en-US" smtClean="0"/>
              <a:t>Investigating Coat Coloration in Mouse Populations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534400" cy="43434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mtClean="0"/>
              <a:t>Color patterns in animals vary widely in nature</a:t>
            </a:r>
          </a:p>
          <a:p>
            <a:pPr eaLnBrk="1" hangingPunct="1"/>
            <a:r>
              <a:rPr lang="en-US" altLang="en-US" smtClean="0"/>
              <a:t>Two mouse populations that reside in different habitats have different coat colors</a:t>
            </a:r>
          </a:p>
          <a:p>
            <a:pPr eaLnBrk="1" hangingPunct="1"/>
            <a:r>
              <a:rPr lang="en-US" altLang="en-US" smtClean="0"/>
              <a:t>What accounts for the “match” between the coat colors of the mice and the color of the sand or soil in their habitats?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1606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01_18_MouseColor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"/>
          <a:stretch>
            <a:fillRect/>
          </a:stretch>
        </p:blipFill>
        <p:spPr bwMode="auto">
          <a:xfrm>
            <a:off x="296863" y="712788"/>
            <a:ext cx="854868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1.18</a:t>
            </a:r>
          </a:p>
        </p:txBody>
      </p:sp>
      <p:sp>
        <p:nvSpPr>
          <p:cNvPr id="218116" name="Text Box 31"/>
          <p:cNvSpPr txBox="1">
            <a:spLocks noChangeArrowheads="1"/>
          </p:cNvSpPr>
          <p:nvPr/>
        </p:nvSpPr>
        <p:spPr bwMode="auto">
          <a:xfrm>
            <a:off x="5487988" y="962025"/>
            <a:ext cx="9112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/>
              <a:t>Inland</a:t>
            </a:r>
          </a:p>
          <a:p>
            <a:pPr>
              <a:lnSpc>
                <a:spcPct val="95000"/>
              </a:lnSpc>
            </a:pPr>
            <a:r>
              <a:rPr lang="en-US" altLang="en-US" sz="1400"/>
              <a:t>population</a:t>
            </a:r>
          </a:p>
        </p:txBody>
      </p:sp>
      <p:sp>
        <p:nvSpPr>
          <p:cNvPr id="218117" name="Text Box 31"/>
          <p:cNvSpPr txBox="1">
            <a:spLocks noChangeArrowheads="1"/>
          </p:cNvSpPr>
          <p:nvPr/>
        </p:nvSpPr>
        <p:spPr bwMode="auto">
          <a:xfrm>
            <a:off x="4938713" y="4938713"/>
            <a:ext cx="1724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/>
              <a:t>Members of the</a:t>
            </a:r>
          </a:p>
          <a:p>
            <a:pPr>
              <a:lnSpc>
                <a:spcPct val="95000"/>
              </a:lnSpc>
            </a:pPr>
            <a:r>
              <a:rPr lang="en-US" altLang="en-US" sz="1700"/>
              <a:t>same species</a:t>
            </a:r>
          </a:p>
          <a:p>
            <a:pPr>
              <a:lnSpc>
                <a:spcPct val="95000"/>
              </a:lnSpc>
            </a:pPr>
            <a:r>
              <a:rPr lang="en-US" altLang="en-US" sz="1700"/>
              <a:t>living inland are</a:t>
            </a:r>
          </a:p>
          <a:p>
            <a:pPr>
              <a:lnSpc>
                <a:spcPct val="95000"/>
              </a:lnSpc>
            </a:pPr>
            <a:r>
              <a:rPr lang="en-US" altLang="en-US" sz="1700"/>
              <a:t>darker in color.</a:t>
            </a: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 rot="-5400000" flipH="1" flipV="1">
            <a:off x="4675187" y="4978401"/>
            <a:ext cx="149225" cy="158750"/>
          </a:xfrm>
          <a:prstGeom prst="triangle">
            <a:avLst>
              <a:gd name="adj" fmla="val 50000"/>
            </a:avLst>
          </a:prstGeom>
          <a:solidFill>
            <a:srgbClr val="0093C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 rot="5400000" flipH="1" flipV="1">
            <a:off x="2209800" y="4975226"/>
            <a:ext cx="149225" cy="158750"/>
          </a:xfrm>
          <a:prstGeom prst="triangle">
            <a:avLst>
              <a:gd name="adj" fmla="val 50000"/>
            </a:avLst>
          </a:prstGeom>
          <a:solidFill>
            <a:srgbClr val="0093C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18120" name="Text Box 31"/>
          <p:cNvSpPr txBox="1">
            <a:spLocks noChangeArrowheads="1"/>
          </p:cNvSpPr>
          <p:nvPr/>
        </p:nvSpPr>
        <p:spPr bwMode="auto">
          <a:xfrm>
            <a:off x="2484438" y="4941888"/>
            <a:ext cx="1901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/>
              <a:t>Beach mice have</a:t>
            </a:r>
          </a:p>
          <a:p>
            <a:pPr>
              <a:lnSpc>
                <a:spcPct val="95000"/>
              </a:lnSpc>
            </a:pPr>
            <a:r>
              <a:rPr lang="en-US" altLang="en-US" sz="1700"/>
              <a:t>light tan, dappled</a:t>
            </a:r>
          </a:p>
          <a:p>
            <a:pPr>
              <a:lnSpc>
                <a:spcPct val="95000"/>
              </a:lnSpc>
            </a:pPr>
            <a:r>
              <a:rPr lang="en-US" altLang="en-US" sz="1700"/>
              <a:t>coats.</a:t>
            </a:r>
          </a:p>
        </p:txBody>
      </p:sp>
      <p:sp>
        <p:nvSpPr>
          <p:cNvPr id="218121" name="Text Box 31"/>
          <p:cNvSpPr txBox="1">
            <a:spLocks noChangeArrowheads="1"/>
          </p:cNvSpPr>
          <p:nvPr/>
        </p:nvSpPr>
        <p:spPr bwMode="auto">
          <a:xfrm>
            <a:off x="4341813" y="1984375"/>
            <a:ext cx="9112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/>
              <a:t>Beach</a:t>
            </a:r>
          </a:p>
          <a:p>
            <a:pPr>
              <a:lnSpc>
                <a:spcPct val="95000"/>
              </a:lnSpc>
            </a:pPr>
            <a:r>
              <a:rPr lang="en-US" altLang="en-US" sz="1400"/>
              <a:t>population</a:t>
            </a:r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 flipH="1">
            <a:off x="4892675" y="1774825"/>
            <a:ext cx="6350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 flipV="1">
            <a:off x="5362575" y="1123950"/>
            <a:ext cx="889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Text Box 31"/>
          <p:cNvSpPr txBox="1">
            <a:spLocks noChangeArrowheads="1"/>
          </p:cNvSpPr>
          <p:nvPr/>
        </p:nvSpPr>
        <p:spPr bwMode="auto">
          <a:xfrm>
            <a:off x="1920875" y="1831975"/>
            <a:ext cx="814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i="1">
                <a:solidFill>
                  <a:srgbClr val="0093C5"/>
                </a:solidFill>
              </a:rPr>
              <a:t>GULF OF</a:t>
            </a:r>
            <a:br>
              <a:rPr lang="en-US" altLang="en-US" sz="1400" i="1">
                <a:solidFill>
                  <a:srgbClr val="0093C5"/>
                </a:solidFill>
              </a:rPr>
            </a:br>
            <a:r>
              <a:rPr lang="en-US" altLang="en-US" sz="1400" i="1">
                <a:solidFill>
                  <a:srgbClr val="0093C5"/>
                </a:solidFill>
              </a:rPr>
              <a:t>MEXICO</a:t>
            </a:r>
          </a:p>
        </p:txBody>
      </p:sp>
      <p:sp>
        <p:nvSpPr>
          <p:cNvPr id="218125" name="Text Box 31"/>
          <p:cNvSpPr txBox="1">
            <a:spLocks noChangeArrowheads="1"/>
          </p:cNvSpPr>
          <p:nvPr/>
        </p:nvSpPr>
        <p:spPr bwMode="auto">
          <a:xfrm>
            <a:off x="1852613" y="790575"/>
            <a:ext cx="6111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/>
              <a:t>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1.18a</a:t>
            </a:r>
          </a:p>
        </p:txBody>
      </p:sp>
      <p:pic>
        <p:nvPicPr>
          <p:cNvPr id="220163" name="Picture 3" descr="01_18aBeachMous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176463"/>
            <a:ext cx="31702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1.18b</a:t>
            </a:r>
          </a:p>
        </p:txBody>
      </p:sp>
      <p:pic>
        <p:nvPicPr>
          <p:cNvPr id="222211" name="Picture 3" descr="01_18bBeachHabita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97100"/>
            <a:ext cx="5127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1.18c</a:t>
            </a:r>
          </a:p>
        </p:txBody>
      </p:sp>
      <p:pic>
        <p:nvPicPr>
          <p:cNvPr id="224259" name="Picture 3" descr="01_18cInlandHabita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239963"/>
            <a:ext cx="50482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1.18d</a:t>
            </a:r>
          </a:p>
        </p:txBody>
      </p:sp>
      <p:pic>
        <p:nvPicPr>
          <p:cNvPr id="226307" name="Picture 3" descr="01_18dInlandMous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941513"/>
            <a:ext cx="32194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75700" cy="5353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CA" altLang="en-US" smtClean="0"/>
              <a:t>The natural predators of the mice are all visual hunters</a:t>
            </a:r>
          </a:p>
          <a:p>
            <a:pPr marL="292100" indent="-292100" eaLnBrk="1" hangingPunct="1"/>
            <a:r>
              <a:rPr lang="en-CA" altLang="en-US" smtClean="0"/>
              <a:t>Francis Bertody Sumner hypothesized that the color patterns in the mice had evolved as adaptations that camouflage the mice to protect them from predation</a:t>
            </a:r>
          </a:p>
          <a:p>
            <a:pPr marL="292100" indent="-292100" eaLnBrk="1" hangingPunct="1"/>
            <a:r>
              <a:rPr lang="en-CA" altLang="en-US" smtClean="0"/>
              <a:t>Recently Hopi Hoekstra and a group of her students tested the predictions of this hypothesis</a:t>
            </a:r>
            <a:endParaRPr lang="en-US" altLang="en-US" smtClean="0"/>
          </a:p>
        </p:txBody>
      </p:sp>
      <p:sp>
        <p:nvSpPr>
          <p:cNvPr id="22835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71450"/>
            <a:ext cx="8534400" cy="914400"/>
          </a:xfrm>
        </p:spPr>
        <p:txBody>
          <a:bodyPr lIns="91440" tIns="45720" rIns="91440" bIns="45720" anchor="ctr"/>
          <a:lstStyle/>
          <a:p>
            <a:pPr marL="58738" indent="0" eaLnBrk="1" hangingPunct="1"/>
            <a:r>
              <a:rPr lang="en-US" altLang="en-US" smtClean="0"/>
              <a:t>Theme: New Properties Emerge at Successive Levels of Biological Organization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43025"/>
            <a:ext cx="8894763" cy="5251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Life can be studied at different levels, from molecules to the entire living planet</a:t>
            </a:r>
          </a:p>
          <a:p>
            <a:pPr marL="292100" indent="-292100" eaLnBrk="1" hangingPunct="1"/>
            <a:r>
              <a:rPr lang="en-US" altLang="en-US" smtClean="0"/>
              <a:t>The study of life can be divided into different levels of biological organization</a:t>
            </a:r>
          </a:p>
          <a:p>
            <a:pPr marL="292100" indent="-292100" eaLnBrk="1" hangingPunct="1"/>
            <a:r>
              <a:rPr lang="en-US" altLang="en-US" smtClean="0"/>
              <a:t>In reductionism, complex systems are reduced to simpler components to make them more manageable to study</a:t>
            </a: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826500" cy="52197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Prediction: Mice with coloration that does not match the habitat should suffer heavier predation than the native, well-matched mice</a:t>
            </a:r>
          </a:p>
          <a:p>
            <a:pPr marL="292100" indent="-292100" eaLnBrk="1" hangingPunct="1"/>
            <a:r>
              <a:rPr lang="en-US" altLang="en-US" smtClean="0"/>
              <a:t>The group built many silicone models of mice that resembled either beach or inland mice and placed equal numbers of models randomly in both habitats</a:t>
            </a:r>
          </a:p>
          <a:p>
            <a:pPr marL="292100" indent="-292100" eaLnBrk="1" hangingPunct="1"/>
            <a:r>
              <a:rPr lang="en-US" altLang="en-US" smtClean="0"/>
              <a:t>The results showed that the camouflaged models suffered much lower rates of predation than the mismatched ones</a:t>
            </a:r>
          </a:p>
        </p:txBody>
      </p:sp>
      <p:sp>
        <p:nvSpPr>
          <p:cNvPr id="23040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01_19_MousePred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>
            <a:fillRect/>
          </a:stretch>
        </p:blipFill>
        <p:spPr bwMode="auto">
          <a:xfrm>
            <a:off x="296863" y="1292225"/>
            <a:ext cx="8548687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1.19</a:t>
            </a:r>
          </a:p>
        </p:txBody>
      </p:sp>
      <p:sp>
        <p:nvSpPr>
          <p:cNvPr id="232452" name="Text Box 31"/>
          <p:cNvSpPr txBox="1">
            <a:spLocks noChangeArrowheads="1"/>
          </p:cNvSpPr>
          <p:nvPr/>
        </p:nvSpPr>
        <p:spPr bwMode="auto">
          <a:xfrm>
            <a:off x="6948488" y="2968625"/>
            <a:ext cx="13033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Camouflaged</a:t>
            </a:r>
          </a:p>
          <a:p>
            <a:r>
              <a:rPr lang="en-US" altLang="en-US" sz="1600"/>
              <a:t>(control)</a:t>
            </a:r>
          </a:p>
        </p:txBody>
      </p:sp>
      <p:sp>
        <p:nvSpPr>
          <p:cNvPr id="232453" name="Text Box 31"/>
          <p:cNvSpPr txBox="1">
            <a:spLocks noChangeArrowheads="1"/>
          </p:cNvSpPr>
          <p:nvPr/>
        </p:nvSpPr>
        <p:spPr bwMode="auto">
          <a:xfrm>
            <a:off x="6953250" y="4770438"/>
            <a:ext cx="17351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Non-camouflaged</a:t>
            </a:r>
          </a:p>
          <a:p>
            <a:r>
              <a:rPr lang="en-US" altLang="en-US" sz="1600"/>
              <a:t>(experimental)</a:t>
            </a:r>
          </a:p>
        </p:txBody>
      </p:sp>
      <p:sp>
        <p:nvSpPr>
          <p:cNvPr id="232454" name="Text Box 31"/>
          <p:cNvSpPr txBox="1">
            <a:spLocks noChangeArrowheads="1"/>
          </p:cNvSpPr>
          <p:nvPr/>
        </p:nvSpPr>
        <p:spPr bwMode="auto">
          <a:xfrm>
            <a:off x="496888" y="2971800"/>
            <a:ext cx="13033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Camouflaged</a:t>
            </a:r>
          </a:p>
          <a:p>
            <a:r>
              <a:rPr lang="en-US" altLang="en-US" sz="1600"/>
              <a:t>(control)</a:t>
            </a:r>
          </a:p>
        </p:txBody>
      </p:sp>
      <p:sp>
        <p:nvSpPr>
          <p:cNvPr id="232455" name="Text Box 31"/>
          <p:cNvSpPr txBox="1">
            <a:spLocks noChangeArrowheads="1"/>
          </p:cNvSpPr>
          <p:nvPr/>
        </p:nvSpPr>
        <p:spPr bwMode="auto">
          <a:xfrm>
            <a:off x="501650" y="4773613"/>
            <a:ext cx="17351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Non-camouflaged</a:t>
            </a:r>
          </a:p>
          <a:p>
            <a:r>
              <a:rPr lang="en-US" altLang="en-US" sz="1600"/>
              <a:t>(experimental)</a:t>
            </a:r>
          </a:p>
        </p:txBody>
      </p:sp>
      <p:sp>
        <p:nvSpPr>
          <p:cNvPr id="232456" name="Text Box 31"/>
          <p:cNvSpPr txBox="1">
            <a:spLocks noChangeArrowheads="1"/>
          </p:cNvSpPr>
          <p:nvPr/>
        </p:nvSpPr>
        <p:spPr bwMode="auto">
          <a:xfrm>
            <a:off x="3587750" y="4586288"/>
            <a:ext cx="795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Beach</a:t>
            </a:r>
          </a:p>
          <a:p>
            <a:pPr algn="ctr">
              <a:lnSpc>
                <a:spcPct val="90000"/>
              </a:lnSpc>
            </a:pPr>
            <a:r>
              <a:rPr lang="en-US" altLang="en-US" sz="1600"/>
              <a:t> habitats</a:t>
            </a:r>
          </a:p>
        </p:txBody>
      </p:sp>
      <p:sp>
        <p:nvSpPr>
          <p:cNvPr id="232457" name="Text Box 31"/>
          <p:cNvSpPr txBox="1">
            <a:spLocks noChangeArrowheads="1"/>
          </p:cNvSpPr>
          <p:nvPr/>
        </p:nvSpPr>
        <p:spPr bwMode="auto">
          <a:xfrm>
            <a:off x="5378450" y="4586288"/>
            <a:ext cx="795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Inland</a:t>
            </a:r>
          </a:p>
          <a:p>
            <a:pPr algn="ctr">
              <a:lnSpc>
                <a:spcPct val="90000"/>
              </a:lnSpc>
            </a:pPr>
            <a:r>
              <a:rPr lang="en-US" altLang="en-US" sz="1600"/>
              <a:t> habitats</a:t>
            </a:r>
          </a:p>
        </p:txBody>
      </p:sp>
      <p:sp>
        <p:nvSpPr>
          <p:cNvPr id="232458" name="Text Box 31"/>
          <p:cNvSpPr txBox="1">
            <a:spLocks noChangeArrowheads="1"/>
          </p:cNvSpPr>
          <p:nvPr/>
        </p:nvSpPr>
        <p:spPr bwMode="auto">
          <a:xfrm>
            <a:off x="3240088" y="4090988"/>
            <a:ext cx="706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Light</a:t>
            </a:r>
          </a:p>
          <a:p>
            <a:pPr algn="ctr">
              <a:lnSpc>
                <a:spcPct val="90000"/>
              </a:lnSpc>
            </a:pPr>
            <a:r>
              <a:rPr lang="en-US" altLang="en-US" sz="1600"/>
              <a:t>models</a:t>
            </a:r>
          </a:p>
        </p:txBody>
      </p:sp>
      <p:sp>
        <p:nvSpPr>
          <p:cNvPr id="232459" name="Text Box 31"/>
          <p:cNvSpPr txBox="1">
            <a:spLocks noChangeArrowheads="1"/>
          </p:cNvSpPr>
          <p:nvPr/>
        </p:nvSpPr>
        <p:spPr bwMode="auto">
          <a:xfrm>
            <a:off x="4030663" y="4092575"/>
            <a:ext cx="706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Dark</a:t>
            </a:r>
          </a:p>
          <a:p>
            <a:pPr algn="ctr">
              <a:lnSpc>
                <a:spcPct val="90000"/>
              </a:lnSpc>
            </a:pPr>
            <a:r>
              <a:rPr lang="en-US" altLang="en-US" sz="1600"/>
              <a:t>models</a:t>
            </a:r>
          </a:p>
        </p:txBody>
      </p:sp>
      <p:sp>
        <p:nvSpPr>
          <p:cNvPr id="232460" name="Text Box 31"/>
          <p:cNvSpPr txBox="1">
            <a:spLocks noChangeArrowheads="1"/>
          </p:cNvSpPr>
          <p:nvPr/>
        </p:nvSpPr>
        <p:spPr bwMode="auto">
          <a:xfrm>
            <a:off x="5027613" y="4092575"/>
            <a:ext cx="706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Light</a:t>
            </a:r>
          </a:p>
          <a:p>
            <a:pPr algn="ctr">
              <a:lnSpc>
                <a:spcPct val="90000"/>
              </a:lnSpc>
            </a:pPr>
            <a:r>
              <a:rPr lang="en-US" altLang="en-US" sz="1600"/>
              <a:t>models</a:t>
            </a:r>
          </a:p>
        </p:txBody>
      </p:sp>
      <p:sp>
        <p:nvSpPr>
          <p:cNvPr id="232461" name="Text Box 31"/>
          <p:cNvSpPr txBox="1">
            <a:spLocks noChangeArrowheads="1"/>
          </p:cNvSpPr>
          <p:nvPr/>
        </p:nvSpPr>
        <p:spPr bwMode="auto">
          <a:xfrm>
            <a:off x="5822950" y="4094163"/>
            <a:ext cx="706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Dark</a:t>
            </a:r>
          </a:p>
          <a:p>
            <a:pPr algn="ctr">
              <a:lnSpc>
                <a:spcPct val="90000"/>
              </a:lnSpc>
            </a:pPr>
            <a:r>
              <a:rPr lang="en-US" altLang="en-US" sz="1600"/>
              <a:t>models</a:t>
            </a:r>
          </a:p>
        </p:txBody>
      </p:sp>
      <p:sp>
        <p:nvSpPr>
          <p:cNvPr id="232462" name="Text Box 31"/>
          <p:cNvSpPr txBox="1">
            <a:spLocks noChangeArrowheads="1"/>
          </p:cNvSpPr>
          <p:nvPr/>
        </p:nvSpPr>
        <p:spPr bwMode="auto">
          <a:xfrm>
            <a:off x="339725" y="1309688"/>
            <a:ext cx="736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>
                <a:solidFill>
                  <a:srgbClr val="AA1016"/>
                </a:solidFill>
              </a:rPr>
              <a:t>Results</a:t>
            </a:r>
          </a:p>
        </p:txBody>
      </p:sp>
      <p:sp>
        <p:nvSpPr>
          <p:cNvPr id="232463" name="Text Box 31"/>
          <p:cNvSpPr txBox="1">
            <a:spLocks noChangeArrowheads="1"/>
          </p:cNvSpPr>
          <p:nvPr/>
        </p:nvSpPr>
        <p:spPr bwMode="auto">
          <a:xfrm rot="-5400000">
            <a:off x="1843882" y="2959893"/>
            <a:ext cx="1371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/>
              <a:t>Predation rate</a:t>
            </a:r>
          </a:p>
        </p:txBody>
      </p:sp>
      <p:sp>
        <p:nvSpPr>
          <p:cNvPr id="232464" name="Text Box 31"/>
          <p:cNvSpPr txBox="1">
            <a:spLocks noChangeArrowheads="1"/>
          </p:cNvSpPr>
          <p:nvPr/>
        </p:nvSpPr>
        <p:spPr bwMode="auto">
          <a:xfrm>
            <a:off x="2747963" y="2373313"/>
            <a:ext cx="292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/>
              <a:t>1.0</a:t>
            </a:r>
          </a:p>
        </p:txBody>
      </p:sp>
      <p:sp>
        <p:nvSpPr>
          <p:cNvPr id="232465" name="Text Box 31"/>
          <p:cNvSpPr txBox="1">
            <a:spLocks noChangeArrowheads="1"/>
          </p:cNvSpPr>
          <p:nvPr/>
        </p:nvSpPr>
        <p:spPr bwMode="auto">
          <a:xfrm>
            <a:off x="2746375" y="3125788"/>
            <a:ext cx="292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/>
              <a:t>0.5</a:t>
            </a:r>
          </a:p>
        </p:txBody>
      </p:sp>
      <p:sp>
        <p:nvSpPr>
          <p:cNvPr id="232466" name="Text Box 31"/>
          <p:cNvSpPr txBox="1">
            <a:spLocks noChangeArrowheads="1"/>
          </p:cNvSpPr>
          <p:nvPr/>
        </p:nvSpPr>
        <p:spPr bwMode="auto">
          <a:xfrm>
            <a:off x="2905125" y="3856038"/>
            <a:ext cx="152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01_19aPredationGrap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"/>
          <a:stretch>
            <a:fillRect/>
          </a:stretch>
        </p:blipFill>
        <p:spPr bwMode="auto">
          <a:xfrm>
            <a:off x="2282825" y="1746250"/>
            <a:ext cx="45783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1.19a</a:t>
            </a:r>
          </a:p>
        </p:txBody>
      </p:sp>
      <p:sp>
        <p:nvSpPr>
          <p:cNvPr id="234500" name="Text Box 31"/>
          <p:cNvSpPr txBox="1">
            <a:spLocks noChangeArrowheads="1"/>
          </p:cNvSpPr>
          <p:nvPr/>
        </p:nvSpPr>
        <p:spPr bwMode="auto">
          <a:xfrm>
            <a:off x="3557588" y="4470400"/>
            <a:ext cx="8969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Beach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 habitats</a:t>
            </a:r>
          </a:p>
        </p:txBody>
      </p:sp>
      <p:sp>
        <p:nvSpPr>
          <p:cNvPr id="234501" name="Text Box 31"/>
          <p:cNvSpPr txBox="1">
            <a:spLocks noChangeArrowheads="1"/>
          </p:cNvSpPr>
          <p:nvPr/>
        </p:nvSpPr>
        <p:spPr bwMode="auto">
          <a:xfrm>
            <a:off x="5481638" y="4468813"/>
            <a:ext cx="889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Inland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 habitats</a:t>
            </a:r>
          </a:p>
        </p:txBody>
      </p:sp>
      <p:sp>
        <p:nvSpPr>
          <p:cNvPr id="234502" name="Text Box 31"/>
          <p:cNvSpPr txBox="1">
            <a:spLocks noChangeArrowheads="1"/>
          </p:cNvSpPr>
          <p:nvPr/>
        </p:nvSpPr>
        <p:spPr bwMode="auto">
          <a:xfrm>
            <a:off x="3170238" y="3938588"/>
            <a:ext cx="796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Light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models</a:t>
            </a:r>
          </a:p>
        </p:txBody>
      </p:sp>
      <p:sp>
        <p:nvSpPr>
          <p:cNvPr id="234503" name="Text Box 31"/>
          <p:cNvSpPr txBox="1">
            <a:spLocks noChangeArrowheads="1"/>
          </p:cNvSpPr>
          <p:nvPr/>
        </p:nvSpPr>
        <p:spPr bwMode="auto">
          <a:xfrm>
            <a:off x="4043363" y="3941763"/>
            <a:ext cx="8239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Dark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models</a:t>
            </a:r>
          </a:p>
        </p:txBody>
      </p:sp>
      <p:sp>
        <p:nvSpPr>
          <p:cNvPr id="234504" name="Text Box 31"/>
          <p:cNvSpPr txBox="1">
            <a:spLocks noChangeArrowheads="1"/>
          </p:cNvSpPr>
          <p:nvPr/>
        </p:nvSpPr>
        <p:spPr bwMode="auto">
          <a:xfrm>
            <a:off x="5106988" y="3941763"/>
            <a:ext cx="7921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Light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models</a:t>
            </a:r>
          </a:p>
        </p:txBody>
      </p:sp>
      <p:sp>
        <p:nvSpPr>
          <p:cNvPr id="234505" name="Text Box 31"/>
          <p:cNvSpPr txBox="1">
            <a:spLocks noChangeArrowheads="1"/>
          </p:cNvSpPr>
          <p:nvPr/>
        </p:nvSpPr>
        <p:spPr bwMode="auto">
          <a:xfrm>
            <a:off x="5994400" y="3938588"/>
            <a:ext cx="777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Dark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models</a:t>
            </a:r>
          </a:p>
        </p:txBody>
      </p:sp>
      <p:sp>
        <p:nvSpPr>
          <p:cNvPr id="234506" name="Text Box 31"/>
          <p:cNvSpPr txBox="1">
            <a:spLocks noChangeArrowheads="1"/>
          </p:cNvSpPr>
          <p:nvPr/>
        </p:nvSpPr>
        <p:spPr bwMode="auto">
          <a:xfrm rot="-5400000">
            <a:off x="1641475" y="2701926"/>
            <a:ext cx="15509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Predation rate</a:t>
            </a:r>
          </a:p>
        </p:txBody>
      </p:sp>
      <p:sp>
        <p:nvSpPr>
          <p:cNvPr id="234507" name="Text Box 31"/>
          <p:cNvSpPr txBox="1">
            <a:spLocks noChangeArrowheads="1"/>
          </p:cNvSpPr>
          <p:nvPr/>
        </p:nvSpPr>
        <p:spPr bwMode="auto">
          <a:xfrm>
            <a:off x="2652713" y="2079625"/>
            <a:ext cx="3222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1.0</a:t>
            </a:r>
          </a:p>
        </p:txBody>
      </p:sp>
      <p:sp>
        <p:nvSpPr>
          <p:cNvPr id="234508" name="Text Box 31"/>
          <p:cNvSpPr txBox="1">
            <a:spLocks noChangeArrowheads="1"/>
          </p:cNvSpPr>
          <p:nvPr/>
        </p:nvSpPr>
        <p:spPr bwMode="auto">
          <a:xfrm>
            <a:off x="2646363" y="2897188"/>
            <a:ext cx="3222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0.5</a:t>
            </a:r>
          </a:p>
        </p:txBody>
      </p:sp>
      <p:sp>
        <p:nvSpPr>
          <p:cNvPr id="234509" name="Text Box 31"/>
          <p:cNvSpPr txBox="1">
            <a:spLocks noChangeArrowheads="1"/>
          </p:cNvSpPr>
          <p:nvPr/>
        </p:nvSpPr>
        <p:spPr bwMode="auto">
          <a:xfrm>
            <a:off x="2832100" y="3683000"/>
            <a:ext cx="168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01_19bCamoBeachMou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0"/>
          <a:stretch>
            <a:fillRect/>
          </a:stretch>
        </p:blipFill>
        <p:spPr bwMode="auto">
          <a:xfrm>
            <a:off x="3614738" y="2411413"/>
            <a:ext cx="19145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1.19b</a:t>
            </a:r>
          </a:p>
        </p:txBody>
      </p:sp>
      <p:sp>
        <p:nvSpPr>
          <p:cNvPr id="236548" name="Text Box 31"/>
          <p:cNvSpPr txBox="1">
            <a:spLocks noChangeArrowheads="1"/>
          </p:cNvSpPr>
          <p:nvPr/>
        </p:nvSpPr>
        <p:spPr bwMode="auto">
          <a:xfrm>
            <a:off x="3657600" y="3743325"/>
            <a:ext cx="14160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Camouflaged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(control)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01_19cNonCamoBeachMou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"/>
          <a:stretch>
            <a:fillRect/>
          </a:stretch>
        </p:blipFill>
        <p:spPr bwMode="auto">
          <a:xfrm>
            <a:off x="3562350" y="2413000"/>
            <a:ext cx="20177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1.19c</a:t>
            </a:r>
          </a:p>
        </p:txBody>
      </p:sp>
      <p:sp>
        <p:nvSpPr>
          <p:cNvPr id="238596" name="Text Box 31"/>
          <p:cNvSpPr txBox="1">
            <a:spLocks noChangeArrowheads="1"/>
          </p:cNvSpPr>
          <p:nvPr/>
        </p:nvSpPr>
        <p:spPr bwMode="auto">
          <a:xfrm>
            <a:off x="3616325" y="3729038"/>
            <a:ext cx="195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Non-camouflaged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(experimental)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01_19dCamoInlandMou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5"/>
          <a:stretch>
            <a:fillRect/>
          </a:stretch>
        </p:blipFill>
        <p:spPr bwMode="auto">
          <a:xfrm>
            <a:off x="3611563" y="2411413"/>
            <a:ext cx="1919287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1.19d</a:t>
            </a:r>
          </a:p>
        </p:txBody>
      </p:sp>
      <p:sp>
        <p:nvSpPr>
          <p:cNvPr id="240644" name="Text Box 31"/>
          <p:cNvSpPr txBox="1">
            <a:spLocks noChangeArrowheads="1"/>
          </p:cNvSpPr>
          <p:nvPr/>
        </p:nvSpPr>
        <p:spPr bwMode="auto">
          <a:xfrm>
            <a:off x="3667125" y="3743325"/>
            <a:ext cx="1500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Camouflaged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(control)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01_19eNonCamoInlandMou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>
            <a:fillRect/>
          </a:stretch>
        </p:blipFill>
        <p:spPr bwMode="auto">
          <a:xfrm>
            <a:off x="3556000" y="2413000"/>
            <a:ext cx="203041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1.19e</a:t>
            </a:r>
          </a:p>
        </p:txBody>
      </p:sp>
      <p:sp>
        <p:nvSpPr>
          <p:cNvPr id="242692" name="Text Box 31"/>
          <p:cNvSpPr txBox="1">
            <a:spLocks noChangeArrowheads="1"/>
          </p:cNvSpPr>
          <p:nvPr/>
        </p:nvSpPr>
        <p:spPr bwMode="auto">
          <a:xfrm>
            <a:off x="3625850" y="3738563"/>
            <a:ext cx="19605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Non-camouflaged</a:t>
            </a:r>
          </a:p>
          <a:p>
            <a:pPr>
              <a:lnSpc>
                <a:spcPct val="95000"/>
              </a:lnSpc>
            </a:pPr>
            <a:r>
              <a:rPr lang="en-US" altLang="en-US" sz="1800"/>
              <a:t>(experimental)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i="1" smtClean="0"/>
              <a:t>Experimental Controls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864600" cy="5348288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 </a:t>
            </a:r>
            <a:r>
              <a:rPr lang="en-US" altLang="en-US" b="1" smtClean="0"/>
              <a:t>controlled experiment </a:t>
            </a:r>
            <a:r>
              <a:rPr lang="en-US" altLang="en-US" smtClean="0"/>
              <a:t>compares an experimental group (the non-camouflaged mice) with a control group (the camouflaged mice)</a:t>
            </a:r>
          </a:p>
          <a:p>
            <a:pPr marL="292100" indent="-292100" eaLnBrk="1" hangingPunct="1"/>
            <a:r>
              <a:rPr lang="en-US" altLang="en-US" smtClean="0"/>
              <a:t>Ideally, only the variable of interest (the effect of coloration on the behavior of predators) differs between the control and experimental groups</a:t>
            </a:r>
          </a:p>
          <a:p>
            <a:pPr marL="292100" indent="-292100" eaLnBrk="1" hangingPunct="1"/>
            <a:r>
              <a:rPr lang="en-US" altLang="en-US" smtClean="0"/>
              <a:t>A controlled experiment means that control groups are used to cancel the effects of unwanted variables</a:t>
            </a:r>
          </a:p>
          <a:p>
            <a:pPr marL="292100" indent="-292100" eaLnBrk="1" hangingPunct="1"/>
            <a:r>
              <a:rPr lang="en-US" altLang="en-US" smtClean="0"/>
              <a:t>A controlled experiment does not</a:t>
            </a:r>
            <a:r>
              <a:rPr lang="en-US" altLang="en-US" i="1" smtClean="0"/>
              <a:t> </a:t>
            </a:r>
            <a:r>
              <a:rPr lang="en-US" altLang="en-US" smtClean="0"/>
              <a:t>mean that all unwanted variables are kept constant</a:t>
            </a:r>
          </a:p>
        </p:txBody>
      </p:sp>
      <p:sp>
        <p:nvSpPr>
          <p:cNvPr id="24474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80462" cy="49847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In the context of science, a </a:t>
            </a:r>
            <a:r>
              <a:rPr lang="en-US" altLang="en-US" b="1" smtClean="0"/>
              <a:t>theory</a:t>
            </a:r>
            <a:r>
              <a:rPr lang="en-US" altLang="en-US" smtClean="0"/>
              <a:t> is</a:t>
            </a:r>
            <a:endParaRPr lang="en-US" altLang="en-US" sz="2400" smtClean="0"/>
          </a:p>
          <a:p>
            <a:pPr marL="723900" lvl="1" indent="-254000" eaLnBrk="1" hangingPunct="1"/>
            <a:r>
              <a:rPr lang="en-US" altLang="en-US" smtClean="0"/>
              <a:t>Broader in scope than a hypothesis</a:t>
            </a:r>
          </a:p>
          <a:p>
            <a:pPr marL="723900" lvl="1" indent="-254000" eaLnBrk="1" hangingPunct="1"/>
            <a:r>
              <a:rPr lang="en-US" altLang="en-US" smtClean="0"/>
              <a:t>General enough to lead to new testable hypotheses</a:t>
            </a:r>
          </a:p>
          <a:p>
            <a:pPr marL="723900" lvl="1" indent="-254000" eaLnBrk="1" hangingPunct="1"/>
            <a:r>
              <a:rPr lang="en-US" altLang="en-US" smtClean="0"/>
              <a:t>Supported by a large body of evidence in comparison to a hypothesis</a:t>
            </a:r>
          </a:p>
        </p:txBody>
      </p:sp>
      <p:sp>
        <p:nvSpPr>
          <p:cNvPr id="2467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  <a:noFill/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mtClean="0"/>
              <a:t>Theories in Science</a:t>
            </a:r>
          </a:p>
        </p:txBody>
      </p:sp>
      <p:sp>
        <p:nvSpPr>
          <p:cNvPr id="24678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46200"/>
            <a:ext cx="8729663" cy="50482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Anyone who becomes a scientist benefits from the rich storehouse of discoveries by others who have come before</a:t>
            </a:r>
          </a:p>
          <a:p>
            <a:pPr marL="292100" indent="-292100" eaLnBrk="1" hangingPunct="1"/>
            <a:r>
              <a:rPr lang="en-US" altLang="en-US" smtClean="0"/>
              <a:t>Most scientists work in teams</a:t>
            </a:r>
          </a:p>
          <a:p>
            <a:pPr marL="292100" indent="-292100" eaLnBrk="1" hangingPunct="1"/>
            <a:r>
              <a:rPr lang="en-US" altLang="en-US" smtClean="0"/>
              <a:t>Science is rarely perfectly objective but is continuously evaluated through expectation that observations and experiments are repeatable and hypotheses are falsifiable</a:t>
            </a:r>
          </a:p>
        </p:txBody>
      </p:sp>
      <p:sp>
        <p:nvSpPr>
          <p:cNvPr id="2488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9400"/>
            <a:ext cx="8496300" cy="698500"/>
          </a:xfrm>
          <a:noFill/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altLang="en-US" smtClean="0"/>
              <a:t>Science as a Social Process: Community and Diversity</a:t>
            </a:r>
          </a:p>
        </p:txBody>
      </p:sp>
      <p:sp>
        <p:nvSpPr>
          <p:cNvPr id="248836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1_03_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"/>
          <a:stretch>
            <a:fillRect/>
          </a:stretch>
        </p:blipFill>
        <p:spPr bwMode="auto">
          <a:xfrm>
            <a:off x="296863" y="495300"/>
            <a:ext cx="8548687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1.3</a:t>
            </a:r>
          </a:p>
        </p:txBody>
      </p:sp>
      <p:sp>
        <p:nvSpPr>
          <p:cNvPr id="41988" name="Text Box 31"/>
          <p:cNvSpPr txBox="1">
            <a:spLocks noChangeArrowheads="1"/>
          </p:cNvSpPr>
          <p:nvPr/>
        </p:nvSpPr>
        <p:spPr bwMode="auto">
          <a:xfrm>
            <a:off x="6616700" y="5605463"/>
            <a:ext cx="157956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9  Organelles</a:t>
            </a:r>
          </a:p>
        </p:txBody>
      </p:sp>
      <p:sp>
        <p:nvSpPr>
          <p:cNvPr id="41989" name="Text Box 31"/>
          <p:cNvSpPr txBox="1">
            <a:spLocks noChangeArrowheads="1"/>
          </p:cNvSpPr>
          <p:nvPr/>
        </p:nvSpPr>
        <p:spPr bwMode="auto">
          <a:xfrm>
            <a:off x="1831975" y="498475"/>
            <a:ext cx="13255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1  The </a:t>
            </a:r>
          </a:p>
          <a:p>
            <a:r>
              <a:rPr lang="en-US" altLang="en-US" sz="1800"/>
              <a:t>Biosphere </a:t>
            </a:r>
          </a:p>
        </p:txBody>
      </p:sp>
      <p:sp>
        <p:nvSpPr>
          <p:cNvPr id="41990" name="Text Box 31"/>
          <p:cNvSpPr txBox="1">
            <a:spLocks noChangeArrowheads="1"/>
          </p:cNvSpPr>
          <p:nvPr/>
        </p:nvSpPr>
        <p:spPr bwMode="auto">
          <a:xfrm>
            <a:off x="4551363" y="4270375"/>
            <a:ext cx="12287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5  </a:t>
            </a:r>
          </a:p>
          <a:p>
            <a:r>
              <a:rPr lang="en-US" altLang="en-US" sz="1800"/>
              <a:t>Organisms</a:t>
            </a:r>
          </a:p>
        </p:txBody>
      </p:sp>
      <p:sp>
        <p:nvSpPr>
          <p:cNvPr id="41991" name="Text Box 31"/>
          <p:cNvSpPr txBox="1">
            <a:spLocks noChangeArrowheads="1"/>
          </p:cNvSpPr>
          <p:nvPr/>
        </p:nvSpPr>
        <p:spPr bwMode="auto">
          <a:xfrm>
            <a:off x="1490663" y="5607050"/>
            <a:ext cx="1314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4  </a:t>
            </a:r>
          </a:p>
          <a:p>
            <a:r>
              <a:rPr lang="en-US" altLang="en-US" sz="1800"/>
              <a:t>Populations</a:t>
            </a:r>
          </a:p>
        </p:txBody>
      </p:sp>
      <p:sp>
        <p:nvSpPr>
          <p:cNvPr id="41992" name="Text Box 31"/>
          <p:cNvSpPr txBox="1">
            <a:spLocks noChangeArrowheads="1"/>
          </p:cNvSpPr>
          <p:nvPr/>
        </p:nvSpPr>
        <p:spPr bwMode="auto">
          <a:xfrm>
            <a:off x="609600" y="3370263"/>
            <a:ext cx="14747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3  </a:t>
            </a:r>
          </a:p>
          <a:p>
            <a:r>
              <a:rPr lang="en-US" altLang="en-US" sz="1800"/>
              <a:t>Communities</a:t>
            </a:r>
          </a:p>
        </p:txBody>
      </p:sp>
      <p:sp>
        <p:nvSpPr>
          <p:cNvPr id="41993" name="Text Box 31"/>
          <p:cNvSpPr txBox="1">
            <a:spLocks noChangeArrowheads="1"/>
          </p:cNvSpPr>
          <p:nvPr/>
        </p:nvSpPr>
        <p:spPr bwMode="auto">
          <a:xfrm>
            <a:off x="8229600" y="3636963"/>
            <a:ext cx="6492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8  </a:t>
            </a:r>
          </a:p>
          <a:p>
            <a:r>
              <a:rPr lang="en-US" altLang="en-US" sz="1800"/>
              <a:t>Cells</a:t>
            </a:r>
          </a:p>
        </p:txBody>
      </p:sp>
      <p:sp>
        <p:nvSpPr>
          <p:cNvPr id="41994" name="Text Box 31"/>
          <p:cNvSpPr txBox="1">
            <a:spLocks noChangeArrowheads="1"/>
          </p:cNvSpPr>
          <p:nvPr/>
        </p:nvSpPr>
        <p:spPr bwMode="auto">
          <a:xfrm>
            <a:off x="5888038" y="3030538"/>
            <a:ext cx="660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10  </a:t>
            </a:r>
          </a:p>
          <a:p>
            <a:r>
              <a:rPr lang="en-US" altLang="en-US" sz="1800"/>
              <a:t>Mole-</a:t>
            </a:r>
          </a:p>
          <a:p>
            <a:r>
              <a:rPr lang="en-US" altLang="en-US" sz="1800"/>
              <a:t>cules</a:t>
            </a:r>
          </a:p>
        </p:txBody>
      </p:sp>
      <p:sp>
        <p:nvSpPr>
          <p:cNvPr id="41995" name="Text Box 31"/>
          <p:cNvSpPr txBox="1">
            <a:spLocks noChangeArrowheads="1"/>
          </p:cNvSpPr>
          <p:nvPr/>
        </p:nvSpPr>
        <p:spPr bwMode="auto">
          <a:xfrm>
            <a:off x="3006725" y="1446213"/>
            <a:ext cx="1312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2  </a:t>
            </a:r>
          </a:p>
          <a:p>
            <a:r>
              <a:rPr lang="en-US" altLang="en-US" sz="1800"/>
              <a:t>Ecosystems</a:t>
            </a:r>
          </a:p>
        </p:txBody>
      </p:sp>
      <p:sp>
        <p:nvSpPr>
          <p:cNvPr id="41996" name="Text Box 31"/>
          <p:cNvSpPr txBox="1">
            <a:spLocks noChangeArrowheads="1"/>
          </p:cNvSpPr>
          <p:nvPr/>
        </p:nvSpPr>
        <p:spPr bwMode="auto">
          <a:xfrm>
            <a:off x="6399213" y="557213"/>
            <a:ext cx="906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7  </a:t>
            </a:r>
          </a:p>
          <a:p>
            <a:r>
              <a:rPr lang="en-US" altLang="en-US" sz="1800"/>
              <a:t>Tissues</a:t>
            </a:r>
          </a:p>
        </p:txBody>
      </p:sp>
      <p:sp>
        <p:nvSpPr>
          <p:cNvPr id="41997" name="Text Box 31"/>
          <p:cNvSpPr txBox="1">
            <a:spLocks noChangeArrowheads="1"/>
          </p:cNvSpPr>
          <p:nvPr/>
        </p:nvSpPr>
        <p:spPr bwMode="auto">
          <a:xfrm>
            <a:off x="4665663" y="1182688"/>
            <a:ext cx="13827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/>
              <a:t>    6  Organs </a:t>
            </a:r>
          </a:p>
          <a:p>
            <a:r>
              <a:rPr lang="en-US" altLang="en-US" sz="1800"/>
              <a:t>and Organ</a:t>
            </a:r>
          </a:p>
          <a:p>
            <a:r>
              <a:rPr lang="en-US" altLang="en-US" sz="1800"/>
              <a:t>Systems  </a:t>
            </a: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-5400000">
            <a:off x="1844675" y="568326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-5400000">
            <a:off x="3014662" y="1516063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-5400000" flipH="1" flipV="1">
            <a:off x="630237" y="3438526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 rot="-5400000" flipH="1" flipV="1">
            <a:off x="1511300" y="5694363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 rot="-5400000" flipH="1" flipV="1">
            <a:off x="6424612" y="628651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 rot="-5400000" flipH="1" flipV="1">
            <a:off x="4686300" y="1258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 rot="-5400000" flipH="1" flipV="1">
            <a:off x="5902325" y="3108326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 rot="10800000" flipH="1" flipV="1">
            <a:off x="4567238" y="4330700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 rot="10800000" flipH="1" flipV="1">
            <a:off x="6380163" y="5670550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 rot="10800000" flipH="1" flipV="1">
            <a:off x="8253413" y="3706813"/>
            <a:ext cx="130175" cy="152400"/>
          </a:xfrm>
          <a:prstGeom prst="triangle">
            <a:avLst>
              <a:gd name="adj" fmla="val 50000"/>
            </a:avLst>
          </a:prstGeom>
          <a:solidFill>
            <a:srgbClr val="106A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1.20</a:t>
            </a:r>
          </a:p>
        </p:txBody>
      </p:sp>
      <p:pic>
        <p:nvPicPr>
          <p:cNvPr id="250883" name="Picture 3" descr="01_20LabMeeting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81075"/>
            <a:ext cx="85486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699500" cy="5099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smtClean="0"/>
              <a:t>The relationship between science and society is clearer when technology is considered</a:t>
            </a:r>
          </a:p>
          <a:p>
            <a:pPr marL="292100" indent="-292100" eaLnBrk="1" hangingPunct="1"/>
            <a:r>
              <a:rPr lang="en-US" altLang="en-US" smtClean="0"/>
              <a:t>The goal of </a:t>
            </a:r>
            <a:r>
              <a:rPr lang="en-US" altLang="en-US" b="1" smtClean="0"/>
              <a:t>technology </a:t>
            </a:r>
            <a:r>
              <a:rPr lang="en-US" altLang="en-US" smtClean="0"/>
              <a:t>is to apply</a:t>
            </a:r>
            <a:r>
              <a:rPr lang="en-US" altLang="en-US" i="1" smtClean="0"/>
              <a:t> </a:t>
            </a:r>
            <a:r>
              <a:rPr lang="en-US" altLang="en-US" smtClean="0"/>
              <a:t>scientific knowledge for some specific purpose</a:t>
            </a:r>
          </a:p>
          <a:p>
            <a:pPr marL="292100" indent="-292100" eaLnBrk="1" hangingPunct="1"/>
            <a:r>
              <a:rPr lang="en-US" altLang="en-US" smtClean="0"/>
              <a:t>Science and technology are interdependent</a:t>
            </a:r>
          </a:p>
        </p:txBody>
      </p:sp>
      <p:sp>
        <p:nvSpPr>
          <p:cNvPr id="25293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01_UN01SkillsExerci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296863" y="614363"/>
            <a:ext cx="854868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1.UN01</a:t>
            </a:r>
          </a:p>
        </p:txBody>
      </p:sp>
      <p:sp>
        <p:nvSpPr>
          <p:cNvPr id="254980" name="Text Box 31"/>
          <p:cNvSpPr txBox="1">
            <a:spLocks noChangeArrowheads="1"/>
          </p:cNvSpPr>
          <p:nvPr/>
        </p:nvSpPr>
        <p:spPr bwMode="auto">
          <a:xfrm>
            <a:off x="2273300" y="873125"/>
            <a:ext cx="1406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Light coat</a:t>
            </a:r>
          </a:p>
        </p:txBody>
      </p:sp>
      <p:sp>
        <p:nvSpPr>
          <p:cNvPr id="254981" name="Text Box 31"/>
          <p:cNvSpPr txBox="1">
            <a:spLocks noChangeArrowheads="1"/>
          </p:cNvSpPr>
          <p:nvPr/>
        </p:nvSpPr>
        <p:spPr bwMode="auto">
          <a:xfrm>
            <a:off x="1508125" y="5159375"/>
            <a:ext cx="13589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Full moon</a:t>
            </a:r>
          </a:p>
        </p:txBody>
      </p:sp>
      <p:sp>
        <p:nvSpPr>
          <p:cNvPr id="254982" name="Text Box 31"/>
          <p:cNvSpPr txBox="1">
            <a:spLocks noChangeArrowheads="1"/>
          </p:cNvSpPr>
          <p:nvPr/>
        </p:nvSpPr>
        <p:spPr bwMode="auto">
          <a:xfrm>
            <a:off x="2274888" y="1289050"/>
            <a:ext cx="13303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Dark coat</a:t>
            </a:r>
          </a:p>
        </p:txBody>
      </p:sp>
      <p:sp>
        <p:nvSpPr>
          <p:cNvPr id="254983" name="Text Box 31"/>
          <p:cNvSpPr txBox="1">
            <a:spLocks noChangeArrowheads="1"/>
          </p:cNvSpPr>
          <p:nvPr/>
        </p:nvSpPr>
        <p:spPr bwMode="auto">
          <a:xfrm>
            <a:off x="3127375" y="5151438"/>
            <a:ext cx="1273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No moon</a:t>
            </a:r>
          </a:p>
        </p:txBody>
      </p:sp>
      <p:sp>
        <p:nvSpPr>
          <p:cNvPr id="254984" name="Text Box 31"/>
          <p:cNvSpPr txBox="1">
            <a:spLocks noChangeArrowheads="1"/>
          </p:cNvSpPr>
          <p:nvPr/>
        </p:nvSpPr>
        <p:spPr bwMode="auto">
          <a:xfrm>
            <a:off x="1530350" y="5565775"/>
            <a:ext cx="2816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A: Light-colored soil</a:t>
            </a:r>
          </a:p>
        </p:txBody>
      </p:sp>
      <p:sp>
        <p:nvSpPr>
          <p:cNvPr id="254985" name="Text Box 31"/>
          <p:cNvSpPr txBox="1">
            <a:spLocks noChangeArrowheads="1"/>
          </p:cNvSpPr>
          <p:nvPr/>
        </p:nvSpPr>
        <p:spPr bwMode="auto">
          <a:xfrm>
            <a:off x="5929313" y="5151438"/>
            <a:ext cx="1358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Full moon</a:t>
            </a:r>
          </a:p>
        </p:txBody>
      </p:sp>
      <p:sp>
        <p:nvSpPr>
          <p:cNvPr id="254986" name="Text Box 31"/>
          <p:cNvSpPr txBox="1">
            <a:spLocks noChangeArrowheads="1"/>
          </p:cNvSpPr>
          <p:nvPr/>
        </p:nvSpPr>
        <p:spPr bwMode="auto">
          <a:xfrm>
            <a:off x="7491413" y="5153025"/>
            <a:ext cx="12731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No moon</a:t>
            </a:r>
          </a:p>
        </p:txBody>
      </p:sp>
      <p:sp>
        <p:nvSpPr>
          <p:cNvPr id="254987" name="Text Box 31"/>
          <p:cNvSpPr txBox="1">
            <a:spLocks noChangeArrowheads="1"/>
          </p:cNvSpPr>
          <p:nvPr/>
        </p:nvSpPr>
        <p:spPr bwMode="auto">
          <a:xfrm>
            <a:off x="5989638" y="5567363"/>
            <a:ext cx="28162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B: Dark-colored soil</a:t>
            </a:r>
          </a:p>
        </p:txBody>
      </p:sp>
      <p:sp>
        <p:nvSpPr>
          <p:cNvPr id="254988" name="Text Box 31"/>
          <p:cNvSpPr txBox="1">
            <a:spLocks noChangeArrowheads="1"/>
          </p:cNvSpPr>
          <p:nvPr/>
        </p:nvSpPr>
        <p:spPr bwMode="auto">
          <a:xfrm>
            <a:off x="6678613" y="884238"/>
            <a:ext cx="14065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Light coat</a:t>
            </a:r>
          </a:p>
        </p:txBody>
      </p:sp>
      <p:sp>
        <p:nvSpPr>
          <p:cNvPr id="254989" name="Text Box 31"/>
          <p:cNvSpPr txBox="1">
            <a:spLocks noChangeArrowheads="1"/>
          </p:cNvSpPr>
          <p:nvPr/>
        </p:nvSpPr>
        <p:spPr bwMode="auto">
          <a:xfrm>
            <a:off x="6689725" y="1300163"/>
            <a:ext cx="13303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Dark coat</a:t>
            </a:r>
          </a:p>
        </p:txBody>
      </p:sp>
      <p:sp>
        <p:nvSpPr>
          <p:cNvPr id="254990" name="Text Box 31"/>
          <p:cNvSpPr txBox="1">
            <a:spLocks noChangeArrowheads="1"/>
          </p:cNvSpPr>
          <p:nvPr/>
        </p:nvSpPr>
        <p:spPr bwMode="auto">
          <a:xfrm>
            <a:off x="939800" y="80010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40</a:t>
            </a:r>
          </a:p>
        </p:txBody>
      </p:sp>
      <p:sp>
        <p:nvSpPr>
          <p:cNvPr id="254991" name="Text Box 31"/>
          <p:cNvSpPr txBox="1">
            <a:spLocks noChangeArrowheads="1"/>
          </p:cNvSpPr>
          <p:nvPr/>
        </p:nvSpPr>
        <p:spPr bwMode="auto">
          <a:xfrm rot="-5400000">
            <a:off x="-930275" y="2654300"/>
            <a:ext cx="31829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Number of mice caught</a:t>
            </a:r>
          </a:p>
        </p:txBody>
      </p:sp>
      <p:sp>
        <p:nvSpPr>
          <p:cNvPr id="254992" name="Text Box 31"/>
          <p:cNvSpPr txBox="1">
            <a:spLocks noChangeArrowheads="1"/>
          </p:cNvSpPr>
          <p:nvPr/>
        </p:nvSpPr>
        <p:spPr bwMode="auto">
          <a:xfrm rot="-5400000">
            <a:off x="3465513" y="2646363"/>
            <a:ext cx="31829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Number of mice caught</a:t>
            </a:r>
          </a:p>
        </p:txBody>
      </p:sp>
      <p:sp>
        <p:nvSpPr>
          <p:cNvPr id="254993" name="Text Box 31"/>
          <p:cNvSpPr txBox="1">
            <a:spLocks noChangeArrowheads="1"/>
          </p:cNvSpPr>
          <p:nvPr/>
        </p:nvSpPr>
        <p:spPr bwMode="auto">
          <a:xfrm>
            <a:off x="941388" y="13001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35</a:t>
            </a:r>
          </a:p>
        </p:txBody>
      </p:sp>
      <p:sp>
        <p:nvSpPr>
          <p:cNvPr id="254994" name="Text Box 31"/>
          <p:cNvSpPr txBox="1">
            <a:spLocks noChangeArrowheads="1"/>
          </p:cNvSpPr>
          <p:nvPr/>
        </p:nvSpPr>
        <p:spPr bwMode="auto">
          <a:xfrm>
            <a:off x="942975" y="180181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30</a:t>
            </a:r>
          </a:p>
        </p:txBody>
      </p:sp>
      <p:sp>
        <p:nvSpPr>
          <p:cNvPr id="254995" name="Text Box 31"/>
          <p:cNvSpPr txBox="1">
            <a:spLocks noChangeArrowheads="1"/>
          </p:cNvSpPr>
          <p:nvPr/>
        </p:nvSpPr>
        <p:spPr bwMode="auto">
          <a:xfrm>
            <a:off x="936625" y="231140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25</a:t>
            </a:r>
          </a:p>
        </p:txBody>
      </p:sp>
      <p:sp>
        <p:nvSpPr>
          <p:cNvPr id="254996" name="Text Box 31"/>
          <p:cNvSpPr txBox="1">
            <a:spLocks noChangeArrowheads="1"/>
          </p:cNvSpPr>
          <p:nvPr/>
        </p:nvSpPr>
        <p:spPr bwMode="auto">
          <a:xfrm>
            <a:off x="946150" y="28114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20</a:t>
            </a:r>
          </a:p>
        </p:txBody>
      </p:sp>
      <p:sp>
        <p:nvSpPr>
          <p:cNvPr id="254997" name="Text Box 31"/>
          <p:cNvSpPr txBox="1">
            <a:spLocks noChangeArrowheads="1"/>
          </p:cNvSpPr>
          <p:nvPr/>
        </p:nvSpPr>
        <p:spPr bwMode="auto">
          <a:xfrm>
            <a:off x="939800" y="332105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15</a:t>
            </a:r>
          </a:p>
        </p:txBody>
      </p:sp>
      <p:sp>
        <p:nvSpPr>
          <p:cNvPr id="254998" name="Text Box 31"/>
          <p:cNvSpPr txBox="1">
            <a:spLocks noChangeArrowheads="1"/>
          </p:cNvSpPr>
          <p:nvPr/>
        </p:nvSpPr>
        <p:spPr bwMode="auto">
          <a:xfrm>
            <a:off x="942975" y="382111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10</a:t>
            </a:r>
          </a:p>
        </p:txBody>
      </p:sp>
      <p:sp>
        <p:nvSpPr>
          <p:cNvPr id="254999" name="Text Box 31"/>
          <p:cNvSpPr txBox="1">
            <a:spLocks noChangeArrowheads="1"/>
          </p:cNvSpPr>
          <p:nvPr/>
        </p:nvSpPr>
        <p:spPr bwMode="auto">
          <a:xfrm>
            <a:off x="1093788" y="4330700"/>
            <a:ext cx="2301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5</a:t>
            </a:r>
          </a:p>
        </p:txBody>
      </p:sp>
      <p:sp>
        <p:nvSpPr>
          <p:cNvPr id="255000" name="Text Box 31"/>
          <p:cNvSpPr txBox="1">
            <a:spLocks noChangeArrowheads="1"/>
          </p:cNvSpPr>
          <p:nvPr/>
        </p:nvSpPr>
        <p:spPr bwMode="auto">
          <a:xfrm>
            <a:off x="1077913" y="4840288"/>
            <a:ext cx="2667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0</a:t>
            </a:r>
          </a:p>
        </p:txBody>
      </p:sp>
      <p:sp>
        <p:nvSpPr>
          <p:cNvPr id="255001" name="Text Box 31"/>
          <p:cNvSpPr txBox="1">
            <a:spLocks noChangeArrowheads="1"/>
          </p:cNvSpPr>
          <p:nvPr/>
        </p:nvSpPr>
        <p:spPr bwMode="auto">
          <a:xfrm>
            <a:off x="5345113" y="801688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40</a:t>
            </a:r>
          </a:p>
        </p:txBody>
      </p:sp>
      <p:sp>
        <p:nvSpPr>
          <p:cNvPr id="255002" name="Text Box 31"/>
          <p:cNvSpPr txBox="1">
            <a:spLocks noChangeArrowheads="1"/>
          </p:cNvSpPr>
          <p:nvPr/>
        </p:nvSpPr>
        <p:spPr bwMode="auto">
          <a:xfrm>
            <a:off x="5346700" y="130175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35</a:t>
            </a:r>
          </a:p>
        </p:txBody>
      </p:sp>
      <p:sp>
        <p:nvSpPr>
          <p:cNvPr id="255003" name="Text Box 31"/>
          <p:cNvSpPr txBox="1">
            <a:spLocks noChangeArrowheads="1"/>
          </p:cNvSpPr>
          <p:nvPr/>
        </p:nvSpPr>
        <p:spPr bwMode="auto">
          <a:xfrm>
            <a:off x="5348288" y="180340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30</a:t>
            </a:r>
          </a:p>
        </p:txBody>
      </p:sp>
      <p:sp>
        <p:nvSpPr>
          <p:cNvPr id="255004" name="Text Box 31"/>
          <p:cNvSpPr txBox="1">
            <a:spLocks noChangeArrowheads="1"/>
          </p:cNvSpPr>
          <p:nvPr/>
        </p:nvSpPr>
        <p:spPr bwMode="auto">
          <a:xfrm>
            <a:off x="5341938" y="2312988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25</a:t>
            </a:r>
          </a:p>
        </p:txBody>
      </p:sp>
      <p:sp>
        <p:nvSpPr>
          <p:cNvPr id="255005" name="Text Box 31"/>
          <p:cNvSpPr txBox="1">
            <a:spLocks noChangeArrowheads="1"/>
          </p:cNvSpPr>
          <p:nvPr/>
        </p:nvSpPr>
        <p:spPr bwMode="auto">
          <a:xfrm>
            <a:off x="5351463" y="281305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20</a:t>
            </a:r>
          </a:p>
        </p:txBody>
      </p:sp>
      <p:sp>
        <p:nvSpPr>
          <p:cNvPr id="255006" name="Text Box 31"/>
          <p:cNvSpPr txBox="1">
            <a:spLocks noChangeArrowheads="1"/>
          </p:cNvSpPr>
          <p:nvPr/>
        </p:nvSpPr>
        <p:spPr bwMode="auto">
          <a:xfrm>
            <a:off x="5345113" y="3322638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15</a:t>
            </a:r>
          </a:p>
        </p:txBody>
      </p:sp>
      <p:sp>
        <p:nvSpPr>
          <p:cNvPr id="255007" name="Text Box 31"/>
          <p:cNvSpPr txBox="1">
            <a:spLocks noChangeArrowheads="1"/>
          </p:cNvSpPr>
          <p:nvPr/>
        </p:nvSpPr>
        <p:spPr bwMode="auto">
          <a:xfrm>
            <a:off x="5348288" y="3822700"/>
            <a:ext cx="361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10</a:t>
            </a:r>
          </a:p>
        </p:txBody>
      </p:sp>
      <p:sp>
        <p:nvSpPr>
          <p:cNvPr id="255008" name="Text Box 31"/>
          <p:cNvSpPr txBox="1">
            <a:spLocks noChangeArrowheads="1"/>
          </p:cNvSpPr>
          <p:nvPr/>
        </p:nvSpPr>
        <p:spPr bwMode="auto">
          <a:xfrm>
            <a:off x="5499100" y="4332288"/>
            <a:ext cx="2301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5</a:t>
            </a:r>
          </a:p>
        </p:txBody>
      </p:sp>
      <p:sp>
        <p:nvSpPr>
          <p:cNvPr id="255009" name="Text Box 31"/>
          <p:cNvSpPr txBox="1">
            <a:spLocks noChangeArrowheads="1"/>
          </p:cNvSpPr>
          <p:nvPr/>
        </p:nvSpPr>
        <p:spPr bwMode="auto">
          <a:xfrm>
            <a:off x="5492750" y="4841875"/>
            <a:ext cx="266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01_UN02Summary_C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"/>
          <a:stretch>
            <a:fillRect/>
          </a:stretch>
        </p:blipFill>
        <p:spPr bwMode="auto">
          <a:xfrm>
            <a:off x="296863" y="465138"/>
            <a:ext cx="8548687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latin typeface="Arial" charset="0"/>
              </a:rPr>
              <a:t>Figure 1.UN02</a:t>
            </a:r>
          </a:p>
        </p:txBody>
      </p:sp>
      <p:sp>
        <p:nvSpPr>
          <p:cNvPr id="257028" name="Text Box 31"/>
          <p:cNvSpPr txBox="1">
            <a:spLocks noChangeArrowheads="1"/>
          </p:cNvSpPr>
          <p:nvPr/>
        </p:nvSpPr>
        <p:spPr bwMode="auto">
          <a:xfrm>
            <a:off x="3684588" y="668338"/>
            <a:ext cx="13700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Energy flow</a:t>
            </a:r>
          </a:p>
        </p:txBody>
      </p:sp>
      <p:sp>
        <p:nvSpPr>
          <p:cNvPr id="257029" name="Text Box 31"/>
          <p:cNvSpPr txBox="1">
            <a:spLocks noChangeArrowheads="1"/>
          </p:cNvSpPr>
          <p:nvPr/>
        </p:nvSpPr>
        <p:spPr bwMode="auto">
          <a:xfrm>
            <a:off x="403225" y="3070225"/>
            <a:ext cx="7985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/>
              <a:t>Light</a:t>
            </a:r>
          </a:p>
          <a:p>
            <a:pPr algn="ctr">
              <a:lnSpc>
                <a:spcPct val="95000"/>
              </a:lnSpc>
            </a:pPr>
            <a:r>
              <a:rPr lang="en-US" altLang="en-US" sz="1800"/>
              <a:t>energy</a:t>
            </a:r>
          </a:p>
        </p:txBody>
      </p:sp>
      <p:sp>
        <p:nvSpPr>
          <p:cNvPr id="257030" name="Text Box 31"/>
          <p:cNvSpPr txBox="1">
            <a:spLocks noChangeArrowheads="1"/>
          </p:cNvSpPr>
          <p:nvPr/>
        </p:nvSpPr>
        <p:spPr bwMode="auto">
          <a:xfrm>
            <a:off x="2909888" y="3049588"/>
            <a:ext cx="10255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/>
              <a:t>Chemical</a:t>
            </a:r>
          </a:p>
          <a:p>
            <a:pPr algn="ctr">
              <a:lnSpc>
                <a:spcPct val="95000"/>
              </a:lnSpc>
            </a:pPr>
            <a:r>
              <a:rPr lang="en-US" altLang="en-US" sz="1800"/>
              <a:t>energy</a:t>
            </a:r>
          </a:p>
        </p:txBody>
      </p:sp>
      <p:sp>
        <p:nvSpPr>
          <p:cNvPr id="257031" name="Text Box 31"/>
          <p:cNvSpPr txBox="1">
            <a:spLocks noChangeArrowheads="1"/>
          </p:cNvSpPr>
          <p:nvPr/>
        </p:nvSpPr>
        <p:spPr bwMode="auto">
          <a:xfrm>
            <a:off x="3695700" y="5233988"/>
            <a:ext cx="10255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/>
              <a:t>Chemical</a:t>
            </a:r>
          </a:p>
          <a:p>
            <a:pPr algn="ctr">
              <a:lnSpc>
                <a:spcPct val="95000"/>
              </a:lnSpc>
            </a:pPr>
            <a:r>
              <a:rPr lang="en-US" altLang="en-US" sz="1800"/>
              <a:t>elements</a:t>
            </a:r>
          </a:p>
        </p:txBody>
      </p:sp>
      <p:sp>
        <p:nvSpPr>
          <p:cNvPr id="257032" name="Text Box 31"/>
          <p:cNvSpPr txBox="1">
            <a:spLocks noChangeArrowheads="1"/>
          </p:cNvSpPr>
          <p:nvPr/>
        </p:nvSpPr>
        <p:spPr bwMode="auto">
          <a:xfrm>
            <a:off x="7040563" y="5033963"/>
            <a:ext cx="15335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/>
              <a:t>Decomposers</a:t>
            </a:r>
          </a:p>
        </p:txBody>
      </p:sp>
      <p:sp>
        <p:nvSpPr>
          <p:cNvPr id="257033" name="Text Box 31"/>
          <p:cNvSpPr txBox="1">
            <a:spLocks noChangeArrowheads="1"/>
          </p:cNvSpPr>
          <p:nvPr/>
        </p:nvSpPr>
        <p:spPr bwMode="auto">
          <a:xfrm>
            <a:off x="8031163" y="3181350"/>
            <a:ext cx="635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>
                <a:solidFill>
                  <a:schemeClr val="bg1"/>
                </a:solidFill>
              </a:rPr>
              <a:t>Heat</a:t>
            </a:r>
          </a:p>
        </p:txBody>
      </p:sp>
      <p:pic>
        <p:nvPicPr>
          <p:cNvPr id="257034" name="Picture 10" descr="01_09Chemical_cyc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433513"/>
            <a:ext cx="19446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5" name="Line 11"/>
          <p:cNvSpPr>
            <a:spLocks noChangeShapeType="1"/>
          </p:cNvSpPr>
          <p:nvPr/>
        </p:nvSpPr>
        <p:spPr bwMode="auto">
          <a:xfrm>
            <a:off x="6492875" y="4835525"/>
            <a:ext cx="5175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 flipV="1">
            <a:off x="6546850" y="5165725"/>
            <a:ext cx="46990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01_UN03Summary_C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822325" y="136525"/>
            <a:ext cx="74993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smtClean="0">
                <a:solidFill>
                  <a:schemeClr val="tx1"/>
                </a:solidFill>
                <a:latin typeface="Arial" charset="0"/>
              </a:rPr>
              <a:t>Figure 1.UN03</a:t>
            </a:r>
          </a:p>
        </p:txBody>
      </p:sp>
      <p:sp>
        <p:nvSpPr>
          <p:cNvPr id="259076" name="Text Box 31"/>
          <p:cNvSpPr txBox="1">
            <a:spLocks noChangeArrowheads="1"/>
          </p:cNvSpPr>
          <p:nvPr/>
        </p:nvSpPr>
        <p:spPr bwMode="auto">
          <a:xfrm>
            <a:off x="1358900" y="1806575"/>
            <a:ext cx="153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/>
              <a:t>Hereditary</a:t>
            </a:r>
          </a:p>
          <a:p>
            <a:pPr algn="ctr">
              <a:lnSpc>
                <a:spcPct val="95000"/>
              </a:lnSpc>
            </a:pPr>
            <a:r>
              <a:rPr lang="en-US" altLang="en-US"/>
              <a:t>variations</a:t>
            </a:r>
          </a:p>
        </p:txBody>
      </p:sp>
      <p:sp>
        <p:nvSpPr>
          <p:cNvPr id="259077" name="Text Box 31"/>
          <p:cNvSpPr txBox="1">
            <a:spLocks noChangeArrowheads="1"/>
          </p:cNvSpPr>
          <p:nvPr/>
        </p:nvSpPr>
        <p:spPr bwMode="auto">
          <a:xfrm>
            <a:off x="3148013" y="2908300"/>
            <a:ext cx="21542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/>
              <a:t>Environmental</a:t>
            </a:r>
          </a:p>
          <a:p>
            <a:pPr algn="ctr">
              <a:lnSpc>
                <a:spcPct val="95000"/>
              </a:lnSpc>
            </a:pPr>
            <a:r>
              <a:rPr lang="en-US" altLang="en-US"/>
              <a:t>factors</a:t>
            </a:r>
          </a:p>
        </p:txBody>
      </p:sp>
      <p:sp>
        <p:nvSpPr>
          <p:cNvPr id="259078" name="Text Box 31"/>
          <p:cNvSpPr txBox="1">
            <a:spLocks noChangeArrowheads="1"/>
          </p:cNvSpPr>
          <p:nvPr/>
        </p:nvSpPr>
        <p:spPr bwMode="auto">
          <a:xfrm>
            <a:off x="2462213" y="5692775"/>
            <a:ext cx="35655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/>
              <a:t>Evolution of adaptations</a:t>
            </a:r>
          </a:p>
          <a:p>
            <a:pPr algn="ctr">
              <a:lnSpc>
                <a:spcPct val="95000"/>
              </a:lnSpc>
            </a:pPr>
            <a:r>
              <a:rPr lang="en-US" altLang="en-US"/>
              <a:t>in the population</a:t>
            </a:r>
          </a:p>
        </p:txBody>
      </p:sp>
      <p:sp>
        <p:nvSpPr>
          <p:cNvPr id="259079" name="Text Box 31"/>
          <p:cNvSpPr txBox="1">
            <a:spLocks noChangeArrowheads="1"/>
          </p:cNvSpPr>
          <p:nvPr/>
        </p:nvSpPr>
        <p:spPr bwMode="auto">
          <a:xfrm>
            <a:off x="4776788" y="1808163"/>
            <a:ext cx="3489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/>
              <a:t>Overproduction of off-</a:t>
            </a:r>
          </a:p>
          <a:p>
            <a:pPr algn="ctr">
              <a:lnSpc>
                <a:spcPct val="95000"/>
              </a:lnSpc>
            </a:pPr>
            <a:r>
              <a:rPr lang="en-US" altLang="en-US"/>
              <a:t>spring and competition</a:t>
            </a:r>
          </a:p>
        </p:txBody>
      </p:sp>
      <p:sp>
        <p:nvSpPr>
          <p:cNvPr id="259080" name="Text Box 31"/>
          <p:cNvSpPr txBox="1">
            <a:spLocks noChangeArrowheads="1"/>
          </p:cNvSpPr>
          <p:nvPr/>
        </p:nvSpPr>
        <p:spPr bwMode="auto">
          <a:xfrm>
            <a:off x="2257425" y="3983038"/>
            <a:ext cx="3987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/>
              <a:t>Differences in reproductive</a:t>
            </a:r>
          </a:p>
          <a:p>
            <a:pPr algn="ctr">
              <a:lnSpc>
                <a:spcPct val="95000"/>
              </a:lnSpc>
            </a:pPr>
            <a:r>
              <a:rPr lang="en-US" altLang="en-US"/>
              <a:t> success of individuals</a:t>
            </a:r>
          </a:p>
        </p:txBody>
      </p:sp>
      <p:sp>
        <p:nvSpPr>
          <p:cNvPr id="259081" name="Text Box 31"/>
          <p:cNvSpPr txBox="1">
            <a:spLocks noChangeArrowheads="1"/>
          </p:cNvSpPr>
          <p:nvPr/>
        </p:nvSpPr>
        <p:spPr bwMode="auto">
          <a:xfrm>
            <a:off x="2520950" y="323850"/>
            <a:ext cx="357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/>
              <a:t>Population of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i="1" smtClean="0"/>
              <a:t>Emergent Properties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49375"/>
            <a:ext cx="8877300" cy="51657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smtClean="0"/>
              <a:t>Emergent properties </a:t>
            </a:r>
            <a:r>
              <a:rPr lang="en-US" altLang="en-US" smtClean="0"/>
              <a:t>result from the arrangement and interaction of parts within a system </a:t>
            </a:r>
          </a:p>
          <a:p>
            <a:pPr marL="292100" indent="-292100" eaLnBrk="1" hangingPunct="1"/>
            <a:r>
              <a:rPr lang="en-US" altLang="en-US" smtClean="0"/>
              <a:t>Emergent properties characterize nonbiological entities as well</a:t>
            </a:r>
          </a:p>
          <a:p>
            <a:pPr marL="723900" lvl="1" indent="-254000" eaLnBrk="1" hangingPunct="1"/>
            <a:r>
              <a:rPr lang="en-US" altLang="en-US" smtClean="0"/>
              <a:t>For example, a functioning bicycle emerges only when all of the necessary parts connect in the correct way</a:t>
            </a:r>
          </a:p>
        </p:txBody>
      </p:sp>
      <p:sp>
        <p:nvSpPr>
          <p:cNvPr id="6451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3112</Words>
  <Application>Microsoft Office PowerPoint</Application>
  <PresentationFormat>On-screen Show (4:3)</PresentationFormat>
  <Paragraphs>606</Paragraphs>
  <Slides>84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Times New Roman</vt:lpstr>
      <vt:lpstr>Wingdings</vt:lpstr>
      <vt:lpstr>ＭＳ Ｐゴシック</vt:lpstr>
      <vt:lpstr>Tahoma</vt:lpstr>
      <vt:lpstr>Times</vt:lpstr>
      <vt:lpstr>Symbol</vt:lpstr>
      <vt:lpstr>ヒラギノ角ゴ Pro W3</vt:lpstr>
      <vt:lpstr>1_CC4eActiveLectureQuestions</vt:lpstr>
      <vt:lpstr>Blank</vt:lpstr>
      <vt:lpstr>PowerPoint Presentation</vt:lpstr>
      <vt:lpstr>Overview: Inquiring About Life</vt:lpstr>
      <vt:lpstr>Figure 1.1</vt:lpstr>
      <vt:lpstr>Figure 1.2</vt:lpstr>
      <vt:lpstr>PowerPoint Presentation</vt:lpstr>
      <vt:lpstr>Concept 1.1: Studying the diverse forms of life reveals common themes</vt:lpstr>
      <vt:lpstr>Theme: New Properties Emerge at Successive Levels of Biological Organization</vt:lpstr>
      <vt:lpstr>Figure 1.3</vt:lpstr>
      <vt:lpstr>Emergent Properties</vt:lpstr>
      <vt:lpstr>PowerPoint Presentation</vt:lpstr>
      <vt:lpstr>Structure and Function</vt:lpstr>
      <vt:lpstr>Figure 1.4</vt:lpstr>
      <vt:lpstr>The Cell: An Organism’s Basic Unit of Structure and Function</vt:lpstr>
      <vt:lpstr>PowerPoint Presentation</vt:lpstr>
      <vt:lpstr>Figure 1.5</vt:lpstr>
      <vt:lpstr>Theme: Life’s Processes Involve the Expression and Transmission of Genetic Information</vt:lpstr>
      <vt:lpstr>DNA Structure and Function</vt:lpstr>
      <vt:lpstr>Figure 1.7</vt:lpstr>
      <vt:lpstr>PowerPoint Presentation</vt:lpstr>
      <vt:lpstr>Figure 1.8</vt:lpstr>
      <vt:lpstr>PowerPoint Presentation</vt:lpstr>
      <vt:lpstr>Genomics: Large-Scale Analysis of DNA Sequences</vt:lpstr>
      <vt:lpstr>PowerPoint Presentation</vt:lpstr>
      <vt:lpstr>Theme: Life Requires the Transfer and Transformation of Energy and Matter</vt:lpstr>
      <vt:lpstr>PowerPoint Presentation</vt:lpstr>
      <vt:lpstr>Figure 1.9</vt:lpstr>
      <vt:lpstr>Theme: Organisms Interact with Other Organisms and the Physical Environment</vt:lpstr>
      <vt:lpstr>PowerPoint Presentation</vt:lpstr>
      <vt:lpstr>Figure 1.10</vt:lpstr>
      <vt:lpstr>Evolution, the Core Theme of Biology </vt:lpstr>
      <vt:lpstr>Concept 1.2: The Core Theme: Evolution accounts for the unity and diversity of life</vt:lpstr>
      <vt:lpstr>Classifying the Diversity of Life: The Three Domains of Life</vt:lpstr>
      <vt:lpstr>PowerPoint Presentation</vt:lpstr>
      <vt:lpstr>PowerPoint Presentation</vt:lpstr>
      <vt:lpstr>Figure 1.11</vt:lpstr>
      <vt:lpstr>Unity in the Diversity of Life</vt:lpstr>
      <vt:lpstr>Charles Darwin and the Theory of Natural Selection</vt:lpstr>
      <vt:lpstr>Figure 1.12</vt:lpstr>
      <vt:lpstr>PowerPoint Presentation</vt:lpstr>
      <vt:lpstr>Figure 1.13</vt:lpstr>
      <vt:lpstr>Figure 1.14</vt:lpstr>
      <vt:lpstr>PowerPoint Presentation</vt:lpstr>
      <vt:lpstr>PowerPoint Presentation</vt:lpstr>
      <vt:lpstr>Figure 1.15-1</vt:lpstr>
      <vt:lpstr>Figure 1.15-2</vt:lpstr>
      <vt:lpstr>Figure 1.15-3</vt:lpstr>
      <vt:lpstr>Figure 1.15-4</vt:lpstr>
      <vt:lpstr>The Tree of Life</vt:lpstr>
      <vt:lpstr>PowerPoint Presentation</vt:lpstr>
      <vt:lpstr>Figure 1.16</vt:lpstr>
      <vt:lpstr>Concept 1.3: Biological inquiry entails forming and testing hypotheses based on observations of nature</vt:lpstr>
      <vt:lpstr>Making Observations</vt:lpstr>
      <vt:lpstr>PowerPoint Presentation</vt:lpstr>
      <vt:lpstr>Figure 1.17</vt:lpstr>
      <vt:lpstr>Figure 1.17a</vt:lpstr>
      <vt:lpstr>Figure 1.17b</vt:lpstr>
      <vt:lpstr>PowerPoint Presentation</vt:lpstr>
      <vt:lpstr>Forming and Testing Hypotheses</vt:lpstr>
      <vt:lpstr>Deductive Reasoning</vt:lpstr>
      <vt:lpstr>PowerPoint Presentation</vt:lpstr>
      <vt:lpstr>PowerPoint Presentation</vt:lpstr>
      <vt:lpstr>Questions That Can and Cannot Be Addressed by Science</vt:lpstr>
      <vt:lpstr>A Case Study in Scientific Inquiry: Investigating Coat Coloration in Mouse Populations</vt:lpstr>
      <vt:lpstr>Figure 1.18</vt:lpstr>
      <vt:lpstr>Figure 1.18a</vt:lpstr>
      <vt:lpstr>Figure 1.18b</vt:lpstr>
      <vt:lpstr>Figure 1.18c</vt:lpstr>
      <vt:lpstr>Figure 1.18d</vt:lpstr>
      <vt:lpstr>PowerPoint Presentation</vt:lpstr>
      <vt:lpstr>PowerPoint Presentation</vt:lpstr>
      <vt:lpstr>Figure 1.19</vt:lpstr>
      <vt:lpstr>Figure 1.19a</vt:lpstr>
      <vt:lpstr>Figure 1.19b</vt:lpstr>
      <vt:lpstr>Figure 1.19c</vt:lpstr>
      <vt:lpstr>Figure 1.19d</vt:lpstr>
      <vt:lpstr>Figure 1.19e</vt:lpstr>
      <vt:lpstr>Experimental Controls</vt:lpstr>
      <vt:lpstr>Theories in Science</vt:lpstr>
      <vt:lpstr>Science as a Social Process: Community and Diversity</vt:lpstr>
      <vt:lpstr>Figure 1.20</vt:lpstr>
      <vt:lpstr>PowerPoint Presentation</vt:lpstr>
      <vt:lpstr>Figure 1.UN01</vt:lpstr>
      <vt:lpstr>Figure 1.UN02</vt:lpstr>
      <vt:lpstr>Figure 1.UN03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Jean LaFortune</cp:lastModifiedBy>
  <cp:revision>337</cp:revision>
  <cp:lastPrinted>2005-03-24T12:52:04Z</cp:lastPrinted>
  <dcterms:created xsi:type="dcterms:W3CDTF">2010-10-31T21:38:30Z</dcterms:created>
  <dcterms:modified xsi:type="dcterms:W3CDTF">2014-08-28T19:05:15Z</dcterms:modified>
</cp:coreProperties>
</file>